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57" r:id="rId4"/>
    <p:sldId id="269" r:id="rId5"/>
    <p:sldId id="258" r:id="rId6"/>
    <p:sldId id="259" r:id="rId7"/>
    <p:sldId id="260" r:id="rId8"/>
    <p:sldId id="262" r:id="rId9"/>
    <p:sldId id="265" r:id="rId10"/>
    <p:sldId id="261" r:id="rId11"/>
    <p:sldId id="264" r:id="rId12"/>
    <p:sldId id="263" r:id="rId13"/>
    <p:sldId id="270" r:id="rId14"/>
    <p:sldId id="266" r:id="rId15"/>
    <p:sldId id="271" r:id="rId16"/>
    <p:sldId id="268" r:id="rId17"/>
    <p:sldId id="267" r:id="rId18"/>
    <p:sldId id="272" r:id="rId19"/>
    <p:sldId id="273" r:id="rId20"/>
    <p:sldId id="292" r:id="rId21"/>
    <p:sldId id="276" r:id="rId22"/>
    <p:sldId id="277" r:id="rId23"/>
    <p:sldId id="282" r:id="rId24"/>
    <p:sldId id="283" r:id="rId25"/>
    <p:sldId id="284" r:id="rId26"/>
    <p:sldId id="285" r:id="rId27"/>
    <p:sldId id="286" r:id="rId28"/>
    <p:sldId id="287" r:id="rId29"/>
    <p:sldId id="288" r:id="rId30"/>
    <p:sldId id="293" r:id="rId31"/>
    <p:sldId id="279" r:id="rId32"/>
    <p:sldId id="295" r:id="rId33"/>
    <p:sldId id="278" r:id="rId34"/>
    <p:sldId id="281" r:id="rId35"/>
    <p:sldId id="289" r:id="rId36"/>
    <p:sldId id="291" r:id="rId37"/>
    <p:sldId id="290" r:id="rId38"/>
    <p:sldId id="296" r:id="rId39"/>
    <p:sldId id="297" r:id="rId40"/>
    <p:sldId id="298"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7567E-AF83-4F9D-82A7-C018419C6A46}" type="doc">
      <dgm:prSet loTypeId="urn:microsoft.com/office/officeart/2009/3/layout/RandomtoResultProcess" loCatId="process" qsTypeId="urn:microsoft.com/office/officeart/2005/8/quickstyle/simple3" qsCatId="simple" csTypeId="urn:microsoft.com/office/officeart/2005/8/colors/accent1_2" csCatId="accent1" phldr="1"/>
      <dgm:spPr/>
    </dgm:pt>
    <dgm:pt modelId="{91C70CB5-25CD-4171-8624-2911E6827E1C}">
      <dgm:prSet phldrT="[Text]"/>
      <dgm:spPr/>
      <dgm:t>
        <a:bodyPr/>
        <a:lstStyle/>
        <a:p>
          <a:r>
            <a:rPr lang="en-US" dirty="0"/>
            <a:t>Media</a:t>
          </a:r>
        </a:p>
      </dgm:t>
    </dgm:pt>
    <dgm:pt modelId="{F012CB1C-B01C-4909-9B39-6C6ECE153CA1}" type="parTrans" cxnId="{AEBB6A1B-FF9F-44D1-B6F2-52A6F2A5583A}">
      <dgm:prSet/>
      <dgm:spPr/>
      <dgm:t>
        <a:bodyPr/>
        <a:lstStyle/>
        <a:p>
          <a:endParaRPr lang="en-US"/>
        </a:p>
      </dgm:t>
    </dgm:pt>
    <dgm:pt modelId="{83AF915E-E841-48D2-AB4D-E48EF47BF0FC}" type="sibTrans" cxnId="{AEBB6A1B-FF9F-44D1-B6F2-52A6F2A5583A}">
      <dgm:prSet/>
      <dgm:spPr/>
      <dgm:t>
        <a:bodyPr/>
        <a:lstStyle/>
        <a:p>
          <a:endParaRPr lang="en-US"/>
        </a:p>
      </dgm:t>
    </dgm:pt>
    <dgm:pt modelId="{AB81D24F-9B49-4691-82C3-D93BB197A17A}">
      <dgm:prSet phldrT="[Text]"/>
      <dgm:spPr/>
      <dgm:t>
        <a:bodyPr/>
        <a:lstStyle/>
        <a:p>
          <a:r>
            <a:rPr lang="en-US" dirty="0"/>
            <a:t>Pages</a:t>
          </a:r>
        </a:p>
      </dgm:t>
    </dgm:pt>
    <dgm:pt modelId="{5A0CE3FF-DDD8-46C1-A9F4-801C955D6073}" type="parTrans" cxnId="{EE01CE70-0F45-4809-8A8B-00305E62FA39}">
      <dgm:prSet/>
      <dgm:spPr/>
      <dgm:t>
        <a:bodyPr/>
        <a:lstStyle/>
        <a:p>
          <a:endParaRPr lang="en-US"/>
        </a:p>
      </dgm:t>
    </dgm:pt>
    <dgm:pt modelId="{856F105D-8DBD-4362-AAF5-0E833C794D36}" type="sibTrans" cxnId="{EE01CE70-0F45-4809-8A8B-00305E62FA39}">
      <dgm:prSet/>
      <dgm:spPr/>
      <dgm:t>
        <a:bodyPr/>
        <a:lstStyle/>
        <a:p>
          <a:endParaRPr lang="en-US"/>
        </a:p>
      </dgm:t>
    </dgm:pt>
    <dgm:pt modelId="{0F947DD6-7CFB-4AC3-B039-FFD770041498}">
      <dgm:prSet phldrT="[Text]"/>
      <dgm:spPr/>
      <dgm:t>
        <a:bodyPr/>
        <a:lstStyle/>
        <a:p>
          <a:r>
            <a:rPr lang="en-US"/>
            <a:t>Paths</a:t>
          </a:r>
        </a:p>
      </dgm:t>
    </dgm:pt>
    <dgm:pt modelId="{7A98331B-91A9-41AE-AF2F-B93C9109B7F2}" type="parTrans" cxnId="{882AE505-2C53-46B4-98FE-DF8C0282504F}">
      <dgm:prSet/>
      <dgm:spPr/>
      <dgm:t>
        <a:bodyPr/>
        <a:lstStyle/>
        <a:p>
          <a:endParaRPr lang="en-US"/>
        </a:p>
      </dgm:t>
    </dgm:pt>
    <dgm:pt modelId="{CE5BE6AF-E166-4219-87D4-31E5725C6484}" type="sibTrans" cxnId="{882AE505-2C53-46B4-98FE-DF8C0282504F}">
      <dgm:prSet/>
      <dgm:spPr/>
      <dgm:t>
        <a:bodyPr/>
        <a:lstStyle/>
        <a:p>
          <a:endParaRPr lang="en-US"/>
        </a:p>
      </dgm:t>
    </dgm:pt>
    <dgm:pt modelId="{60C0DB08-34D8-46CC-A673-97C3DC3F2C9A}">
      <dgm:prSet phldrT="[Text]"/>
      <dgm:spPr/>
      <dgm:t>
        <a:bodyPr/>
        <a:lstStyle/>
        <a:p>
          <a:r>
            <a:rPr lang="en-US"/>
            <a:t>Book</a:t>
          </a:r>
        </a:p>
      </dgm:t>
    </dgm:pt>
    <dgm:pt modelId="{3CD4BE42-B5EB-4360-900A-9B70E9A718AD}" type="parTrans" cxnId="{ADECABF0-FE59-415E-A584-B8A2BB10FB80}">
      <dgm:prSet/>
      <dgm:spPr/>
      <dgm:t>
        <a:bodyPr/>
        <a:lstStyle/>
        <a:p>
          <a:endParaRPr lang="en-US"/>
        </a:p>
      </dgm:t>
    </dgm:pt>
    <dgm:pt modelId="{F2A1C474-CDE2-4368-AAB4-168490EB3741}" type="sibTrans" cxnId="{ADECABF0-FE59-415E-A584-B8A2BB10FB80}">
      <dgm:prSet/>
      <dgm:spPr/>
      <dgm:t>
        <a:bodyPr/>
        <a:lstStyle/>
        <a:p>
          <a:endParaRPr lang="en-US"/>
        </a:p>
      </dgm:t>
    </dgm:pt>
    <dgm:pt modelId="{15F073B3-EDEE-3B40-8167-2739427F80CC}" type="pres">
      <dgm:prSet presAssocID="{08F7567E-AF83-4F9D-82A7-C018419C6A46}" presName="Name0" presStyleCnt="0">
        <dgm:presLayoutVars>
          <dgm:dir/>
          <dgm:animOne val="branch"/>
          <dgm:animLvl val="lvl"/>
        </dgm:presLayoutVars>
      </dgm:prSet>
      <dgm:spPr/>
    </dgm:pt>
    <dgm:pt modelId="{244254CC-A2E8-364D-9F2F-D24232BC8CE9}" type="pres">
      <dgm:prSet presAssocID="{91C70CB5-25CD-4171-8624-2911E6827E1C}" presName="chaos" presStyleCnt="0"/>
      <dgm:spPr/>
    </dgm:pt>
    <dgm:pt modelId="{0CA86353-106B-FE49-A891-88C2A3E94E4C}" type="pres">
      <dgm:prSet presAssocID="{91C70CB5-25CD-4171-8624-2911E6827E1C}" presName="parTx1" presStyleLbl="revTx" presStyleIdx="0" presStyleCnt="3"/>
      <dgm:spPr/>
      <dgm:t>
        <a:bodyPr/>
        <a:lstStyle/>
        <a:p>
          <a:endParaRPr lang="en-US"/>
        </a:p>
      </dgm:t>
    </dgm:pt>
    <dgm:pt modelId="{7B21A40D-EFC2-8D4D-B23C-4D7571589ED2}" type="pres">
      <dgm:prSet presAssocID="{91C70CB5-25CD-4171-8624-2911E6827E1C}" presName="c1" presStyleLbl="node1" presStyleIdx="0" presStyleCnt="19"/>
      <dgm:spPr/>
    </dgm:pt>
    <dgm:pt modelId="{28482214-F9B5-5640-B595-74823D59712D}" type="pres">
      <dgm:prSet presAssocID="{91C70CB5-25CD-4171-8624-2911E6827E1C}" presName="c2" presStyleLbl="node1" presStyleIdx="1" presStyleCnt="19"/>
      <dgm:spPr/>
    </dgm:pt>
    <dgm:pt modelId="{DEBAE220-0843-184A-9E2F-EAB8DA973A8D}" type="pres">
      <dgm:prSet presAssocID="{91C70CB5-25CD-4171-8624-2911E6827E1C}" presName="c3" presStyleLbl="node1" presStyleIdx="2" presStyleCnt="19"/>
      <dgm:spPr/>
    </dgm:pt>
    <dgm:pt modelId="{D396A963-71AC-D14E-A126-63DCDFBEF986}" type="pres">
      <dgm:prSet presAssocID="{91C70CB5-25CD-4171-8624-2911E6827E1C}" presName="c4" presStyleLbl="node1" presStyleIdx="3" presStyleCnt="19"/>
      <dgm:spPr/>
    </dgm:pt>
    <dgm:pt modelId="{ADA44A77-D059-5649-AD9E-AC58F99FCDAA}" type="pres">
      <dgm:prSet presAssocID="{91C70CB5-25CD-4171-8624-2911E6827E1C}" presName="c5" presStyleLbl="node1" presStyleIdx="4" presStyleCnt="19"/>
      <dgm:spPr/>
    </dgm:pt>
    <dgm:pt modelId="{9DB768F1-8860-8B4A-AE8A-7E8E3708101D}" type="pres">
      <dgm:prSet presAssocID="{91C70CB5-25CD-4171-8624-2911E6827E1C}" presName="c6" presStyleLbl="node1" presStyleIdx="5" presStyleCnt="19"/>
      <dgm:spPr/>
    </dgm:pt>
    <dgm:pt modelId="{7C00CD1B-B62E-7046-9E65-56D616DB776C}" type="pres">
      <dgm:prSet presAssocID="{91C70CB5-25CD-4171-8624-2911E6827E1C}" presName="c7" presStyleLbl="node1" presStyleIdx="6" presStyleCnt="19"/>
      <dgm:spPr/>
    </dgm:pt>
    <dgm:pt modelId="{0CC3E0B6-1C7A-0C49-B437-CF9EFF332AC2}" type="pres">
      <dgm:prSet presAssocID="{91C70CB5-25CD-4171-8624-2911E6827E1C}" presName="c8" presStyleLbl="node1" presStyleIdx="7" presStyleCnt="19"/>
      <dgm:spPr/>
    </dgm:pt>
    <dgm:pt modelId="{8BC9E039-B9AF-B742-8C16-638E7545F3CD}" type="pres">
      <dgm:prSet presAssocID="{91C70CB5-25CD-4171-8624-2911E6827E1C}" presName="c9" presStyleLbl="node1" presStyleIdx="8" presStyleCnt="19"/>
      <dgm:spPr/>
    </dgm:pt>
    <dgm:pt modelId="{CE720921-08AA-6E40-A046-E02F80B3218F}" type="pres">
      <dgm:prSet presAssocID="{91C70CB5-25CD-4171-8624-2911E6827E1C}" presName="c10" presStyleLbl="node1" presStyleIdx="9" presStyleCnt="19"/>
      <dgm:spPr/>
    </dgm:pt>
    <dgm:pt modelId="{86D97113-7A66-AF4A-8A6A-4D61C7786B45}" type="pres">
      <dgm:prSet presAssocID="{91C70CB5-25CD-4171-8624-2911E6827E1C}" presName="c11" presStyleLbl="node1" presStyleIdx="10" presStyleCnt="19"/>
      <dgm:spPr/>
    </dgm:pt>
    <dgm:pt modelId="{8933F5B9-AA47-1B41-87A0-CEFD52853793}" type="pres">
      <dgm:prSet presAssocID="{91C70CB5-25CD-4171-8624-2911E6827E1C}" presName="c12" presStyleLbl="node1" presStyleIdx="11" presStyleCnt="19"/>
      <dgm:spPr/>
    </dgm:pt>
    <dgm:pt modelId="{F07ECD4A-B70A-B64A-9E1E-1A8C57E73A89}" type="pres">
      <dgm:prSet presAssocID="{91C70CB5-25CD-4171-8624-2911E6827E1C}" presName="c13" presStyleLbl="node1" presStyleIdx="12" presStyleCnt="19"/>
      <dgm:spPr/>
    </dgm:pt>
    <dgm:pt modelId="{E9AC6776-1790-1A4A-BAFD-329AF26C91EA}" type="pres">
      <dgm:prSet presAssocID="{91C70CB5-25CD-4171-8624-2911E6827E1C}" presName="c14" presStyleLbl="node1" presStyleIdx="13" presStyleCnt="19"/>
      <dgm:spPr/>
    </dgm:pt>
    <dgm:pt modelId="{9DEBACF5-51D8-D04E-9CBD-8CC0B3F82F96}" type="pres">
      <dgm:prSet presAssocID="{91C70CB5-25CD-4171-8624-2911E6827E1C}" presName="c15" presStyleLbl="node1" presStyleIdx="14" presStyleCnt="19"/>
      <dgm:spPr/>
    </dgm:pt>
    <dgm:pt modelId="{DC7F241B-58FC-4E42-B69A-F9BFF97D15F1}" type="pres">
      <dgm:prSet presAssocID="{91C70CB5-25CD-4171-8624-2911E6827E1C}" presName="c16" presStyleLbl="node1" presStyleIdx="15" presStyleCnt="19"/>
      <dgm:spPr/>
    </dgm:pt>
    <dgm:pt modelId="{2498BF20-221D-8E40-9BE0-DA6DF9801F8F}" type="pres">
      <dgm:prSet presAssocID="{91C70CB5-25CD-4171-8624-2911E6827E1C}" presName="c17" presStyleLbl="node1" presStyleIdx="16" presStyleCnt="19"/>
      <dgm:spPr/>
    </dgm:pt>
    <dgm:pt modelId="{FBABC294-97AD-6F4B-8993-05C5B1275B0E}" type="pres">
      <dgm:prSet presAssocID="{91C70CB5-25CD-4171-8624-2911E6827E1C}" presName="c18" presStyleLbl="node1" presStyleIdx="17" presStyleCnt="19"/>
      <dgm:spPr/>
    </dgm:pt>
    <dgm:pt modelId="{27BEEC75-9AF0-9F48-98F8-6DDC47B5D427}" type="pres">
      <dgm:prSet presAssocID="{83AF915E-E841-48D2-AB4D-E48EF47BF0FC}" presName="chevronComposite1" presStyleCnt="0"/>
      <dgm:spPr/>
    </dgm:pt>
    <dgm:pt modelId="{ABBC02BF-0AFB-9C44-8853-FD4D89858E2E}" type="pres">
      <dgm:prSet presAssocID="{83AF915E-E841-48D2-AB4D-E48EF47BF0FC}" presName="chevron1" presStyleLbl="sibTrans2D1" presStyleIdx="0" presStyleCnt="3"/>
      <dgm:spPr/>
    </dgm:pt>
    <dgm:pt modelId="{6F1128F5-BB64-AA4C-8893-F9C2BCE2C569}" type="pres">
      <dgm:prSet presAssocID="{83AF915E-E841-48D2-AB4D-E48EF47BF0FC}" presName="spChevron1" presStyleCnt="0"/>
      <dgm:spPr/>
    </dgm:pt>
    <dgm:pt modelId="{1589DB3D-71C6-0E4E-93CA-4F743AA18970}" type="pres">
      <dgm:prSet presAssocID="{AB81D24F-9B49-4691-82C3-D93BB197A17A}" presName="middle" presStyleCnt="0"/>
      <dgm:spPr/>
    </dgm:pt>
    <dgm:pt modelId="{EAB00ED0-D7CB-4E49-81AD-A08A1AFAED06}" type="pres">
      <dgm:prSet presAssocID="{AB81D24F-9B49-4691-82C3-D93BB197A17A}" presName="parTxMid" presStyleLbl="revTx" presStyleIdx="1" presStyleCnt="3"/>
      <dgm:spPr/>
      <dgm:t>
        <a:bodyPr/>
        <a:lstStyle/>
        <a:p>
          <a:endParaRPr lang="en-US"/>
        </a:p>
      </dgm:t>
    </dgm:pt>
    <dgm:pt modelId="{193A1991-0E50-4B4C-9D16-6330054F0B70}" type="pres">
      <dgm:prSet presAssocID="{AB81D24F-9B49-4691-82C3-D93BB197A17A}" presName="spMid" presStyleCnt="0"/>
      <dgm:spPr/>
    </dgm:pt>
    <dgm:pt modelId="{5CB6473D-6E2F-E346-82CF-96892F6DF77B}" type="pres">
      <dgm:prSet presAssocID="{856F105D-8DBD-4362-AAF5-0E833C794D36}" presName="chevronComposite1" presStyleCnt="0"/>
      <dgm:spPr/>
    </dgm:pt>
    <dgm:pt modelId="{713C60AA-DBD1-CA4E-A756-DD4C58BCC0BB}" type="pres">
      <dgm:prSet presAssocID="{856F105D-8DBD-4362-AAF5-0E833C794D36}" presName="chevron1" presStyleLbl="sibTrans2D1" presStyleIdx="1" presStyleCnt="3"/>
      <dgm:spPr/>
    </dgm:pt>
    <dgm:pt modelId="{79116B45-310F-5D4A-B5CC-73192684777F}" type="pres">
      <dgm:prSet presAssocID="{856F105D-8DBD-4362-AAF5-0E833C794D36}" presName="spChevron1" presStyleCnt="0"/>
      <dgm:spPr/>
    </dgm:pt>
    <dgm:pt modelId="{053C98B1-2A29-6340-B4A5-824CAE60197B}" type="pres">
      <dgm:prSet presAssocID="{0F947DD6-7CFB-4AC3-B039-FFD770041498}" presName="middle" presStyleCnt="0"/>
      <dgm:spPr/>
    </dgm:pt>
    <dgm:pt modelId="{0FD87F01-53B7-4245-9CC9-D9AD9773C772}" type="pres">
      <dgm:prSet presAssocID="{0F947DD6-7CFB-4AC3-B039-FFD770041498}" presName="parTxMid" presStyleLbl="revTx" presStyleIdx="2" presStyleCnt="3"/>
      <dgm:spPr/>
      <dgm:t>
        <a:bodyPr/>
        <a:lstStyle/>
        <a:p>
          <a:endParaRPr lang="en-US"/>
        </a:p>
      </dgm:t>
    </dgm:pt>
    <dgm:pt modelId="{6CBEA22F-F56F-BE41-9E7A-539D07654301}" type="pres">
      <dgm:prSet presAssocID="{0F947DD6-7CFB-4AC3-B039-FFD770041498}" presName="spMid" presStyleCnt="0"/>
      <dgm:spPr/>
    </dgm:pt>
    <dgm:pt modelId="{209A2F54-196F-504F-B038-05E2376EAB8A}" type="pres">
      <dgm:prSet presAssocID="{CE5BE6AF-E166-4219-87D4-31E5725C6484}" presName="chevronComposite1" presStyleCnt="0"/>
      <dgm:spPr/>
    </dgm:pt>
    <dgm:pt modelId="{41C6DA02-0C6D-014B-BA46-0DC855E06507}" type="pres">
      <dgm:prSet presAssocID="{CE5BE6AF-E166-4219-87D4-31E5725C6484}" presName="chevron1" presStyleLbl="sibTrans2D1" presStyleIdx="2" presStyleCnt="3"/>
      <dgm:spPr/>
    </dgm:pt>
    <dgm:pt modelId="{153E4536-6106-FC4D-B38E-B1CF853DE18C}" type="pres">
      <dgm:prSet presAssocID="{CE5BE6AF-E166-4219-87D4-31E5725C6484}" presName="spChevron1" presStyleCnt="0"/>
      <dgm:spPr/>
    </dgm:pt>
    <dgm:pt modelId="{B4DAD9AE-F5E0-EC4D-871C-9D1825A8898C}" type="pres">
      <dgm:prSet presAssocID="{60C0DB08-34D8-46CC-A673-97C3DC3F2C9A}" presName="last" presStyleCnt="0"/>
      <dgm:spPr/>
    </dgm:pt>
    <dgm:pt modelId="{77453264-78AC-5B4A-89D0-83D46EF5AA03}" type="pres">
      <dgm:prSet presAssocID="{60C0DB08-34D8-46CC-A673-97C3DC3F2C9A}" presName="circleTx" presStyleLbl="node1" presStyleIdx="18" presStyleCnt="19"/>
      <dgm:spPr/>
      <dgm:t>
        <a:bodyPr/>
        <a:lstStyle/>
        <a:p>
          <a:endParaRPr lang="en-US"/>
        </a:p>
      </dgm:t>
    </dgm:pt>
    <dgm:pt modelId="{52AD8812-65C7-0049-8682-4955C12F138D}" type="pres">
      <dgm:prSet presAssocID="{60C0DB08-34D8-46CC-A673-97C3DC3F2C9A}" presName="spN" presStyleCnt="0"/>
      <dgm:spPr/>
    </dgm:pt>
  </dgm:ptLst>
  <dgm:cxnLst>
    <dgm:cxn modelId="{1C528324-ADBB-AC44-B58E-F336C68C8A67}" type="presOf" srcId="{60C0DB08-34D8-46CC-A673-97C3DC3F2C9A}" destId="{77453264-78AC-5B4A-89D0-83D46EF5AA03}" srcOrd="0" destOrd="0" presId="urn:microsoft.com/office/officeart/2009/3/layout/RandomtoResultProcess"/>
    <dgm:cxn modelId="{ADECABF0-FE59-415E-A584-B8A2BB10FB80}" srcId="{08F7567E-AF83-4F9D-82A7-C018419C6A46}" destId="{60C0DB08-34D8-46CC-A673-97C3DC3F2C9A}" srcOrd="3" destOrd="0" parTransId="{3CD4BE42-B5EB-4360-900A-9B70E9A718AD}" sibTransId="{F2A1C474-CDE2-4368-AAB4-168490EB3741}"/>
    <dgm:cxn modelId="{911B0579-75F8-3F44-BA96-466D2B74A618}" type="presOf" srcId="{0F947DD6-7CFB-4AC3-B039-FFD770041498}" destId="{0FD87F01-53B7-4245-9CC9-D9AD9773C772}" srcOrd="0" destOrd="0" presId="urn:microsoft.com/office/officeart/2009/3/layout/RandomtoResultProcess"/>
    <dgm:cxn modelId="{5B6464F2-7439-5E44-82BC-C0212C41444D}" type="presOf" srcId="{08F7567E-AF83-4F9D-82A7-C018419C6A46}" destId="{15F073B3-EDEE-3B40-8167-2739427F80CC}" srcOrd="0" destOrd="0" presId="urn:microsoft.com/office/officeart/2009/3/layout/RandomtoResultProcess"/>
    <dgm:cxn modelId="{AEBB6A1B-FF9F-44D1-B6F2-52A6F2A5583A}" srcId="{08F7567E-AF83-4F9D-82A7-C018419C6A46}" destId="{91C70CB5-25CD-4171-8624-2911E6827E1C}" srcOrd="0" destOrd="0" parTransId="{F012CB1C-B01C-4909-9B39-6C6ECE153CA1}" sibTransId="{83AF915E-E841-48D2-AB4D-E48EF47BF0FC}"/>
    <dgm:cxn modelId="{882AE505-2C53-46B4-98FE-DF8C0282504F}" srcId="{08F7567E-AF83-4F9D-82A7-C018419C6A46}" destId="{0F947DD6-7CFB-4AC3-B039-FFD770041498}" srcOrd="2" destOrd="0" parTransId="{7A98331B-91A9-41AE-AF2F-B93C9109B7F2}" sibTransId="{CE5BE6AF-E166-4219-87D4-31E5725C6484}"/>
    <dgm:cxn modelId="{8029001C-B882-9B49-AEC4-045BBBBC4674}" type="presOf" srcId="{91C70CB5-25CD-4171-8624-2911E6827E1C}" destId="{0CA86353-106B-FE49-A891-88C2A3E94E4C}" srcOrd="0" destOrd="0" presId="urn:microsoft.com/office/officeart/2009/3/layout/RandomtoResultProcess"/>
    <dgm:cxn modelId="{F366A30F-7215-D846-A596-9F71E263352C}" type="presOf" srcId="{AB81D24F-9B49-4691-82C3-D93BB197A17A}" destId="{EAB00ED0-D7CB-4E49-81AD-A08A1AFAED06}" srcOrd="0" destOrd="0" presId="urn:microsoft.com/office/officeart/2009/3/layout/RandomtoResultProcess"/>
    <dgm:cxn modelId="{EE01CE70-0F45-4809-8A8B-00305E62FA39}" srcId="{08F7567E-AF83-4F9D-82A7-C018419C6A46}" destId="{AB81D24F-9B49-4691-82C3-D93BB197A17A}" srcOrd="1" destOrd="0" parTransId="{5A0CE3FF-DDD8-46C1-A9F4-801C955D6073}" sibTransId="{856F105D-8DBD-4362-AAF5-0E833C794D36}"/>
    <dgm:cxn modelId="{9C774B35-1614-9D40-84B7-BA5B8835A101}" type="presParOf" srcId="{15F073B3-EDEE-3B40-8167-2739427F80CC}" destId="{244254CC-A2E8-364D-9F2F-D24232BC8CE9}" srcOrd="0" destOrd="0" presId="urn:microsoft.com/office/officeart/2009/3/layout/RandomtoResultProcess"/>
    <dgm:cxn modelId="{0669658B-A905-2240-815F-4031CDD7278C}" type="presParOf" srcId="{244254CC-A2E8-364D-9F2F-D24232BC8CE9}" destId="{0CA86353-106B-FE49-A891-88C2A3E94E4C}" srcOrd="0" destOrd="0" presId="urn:microsoft.com/office/officeart/2009/3/layout/RandomtoResultProcess"/>
    <dgm:cxn modelId="{2EFB3BA2-699D-CB49-BCE7-0C2BDFBC35F3}" type="presParOf" srcId="{244254CC-A2E8-364D-9F2F-D24232BC8CE9}" destId="{7B21A40D-EFC2-8D4D-B23C-4D7571589ED2}" srcOrd="1" destOrd="0" presId="urn:microsoft.com/office/officeart/2009/3/layout/RandomtoResultProcess"/>
    <dgm:cxn modelId="{35AB809A-CC62-8848-AD8D-951DB0E82480}" type="presParOf" srcId="{244254CC-A2E8-364D-9F2F-D24232BC8CE9}" destId="{28482214-F9B5-5640-B595-74823D59712D}" srcOrd="2" destOrd="0" presId="urn:microsoft.com/office/officeart/2009/3/layout/RandomtoResultProcess"/>
    <dgm:cxn modelId="{845D8BFA-49CB-C44C-965B-84A9F8C86B39}" type="presParOf" srcId="{244254CC-A2E8-364D-9F2F-D24232BC8CE9}" destId="{DEBAE220-0843-184A-9E2F-EAB8DA973A8D}" srcOrd="3" destOrd="0" presId="urn:microsoft.com/office/officeart/2009/3/layout/RandomtoResultProcess"/>
    <dgm:cxn modelId="{FCD4B1B7-6E3E-DF4E-914A-11E612B93B67}" type="presParOf" srcId="{244254CC-A2E8-364D-9F2F-D24232BC8CE9}" destId="{D396A963-71AC-D14E-A126-63DCDFBEF986}" srcOrd="4" destOrd="0" presId="urn:microsoft.com/office/officeart/2009/3/layout/RandomtoResultProcess"/>
    <dgm:cxn modelId="{08FC2EED-A047-AA4B-9181-FB662378BEA3}" type="presParOf" srcId="{244254CC-A2E8-364D-9F2F-D24232BC8CE9}" destId="{ADA44A77-D059-5649-AD9E-AC58F99FCDAA}" srcOrd="5" destOrd="0" presId="urn:microsoft.com/office/officeart/2009/3/layout/RandomtoResultProcess"/>
    <dgm:cxn modelId="{F140B078-4B9D-2846-B654-CC7FA030507E}" type="presParOf" srcId="{244254CC-A2E8-364D-9F2F-D24232BC8CE9}" destId="{9DB768F1-8860-8B4A-AE8A-7E8E3708101D}" srcOrd="6" destOrd="0" presId="urn:microsoft.com/office/officeart/2009/3/layout/RandomtoResultProcess"/>
    <dgm:cxn modelId="{736C7594-C618-284D-B4EC-2FCC7B8E958F}" type="presParOf" srcId="{244254CC-A2E8-364D-9F2F-D24232BC8CE9}" destId="{7C00CD1B-B62E-7046-9E65-56D616DB776C}" srcOrd="7" destOrd="0" presId="urn:microsoft.com/office/officeart/2009/3/layout/RandomtoResultProcess"/>
    <dgm:cxn modelId="{9233EC69-4CC0-A042-8FA2-D1A50270DB33}" type="presParOf" srcId="{244254CC-A2E8-364D-9F2F-D24232BC8CE9}" destId="{0CC3E0B6-1C7A-0C49-B437-CF9EFF332AC2}" srcOrd="8" destOrd="0" presId="urn:microsoft.com/office/officeart/2009/3/layout/RandomtoResultProcess"/>
    <dgm:cxn modelId="{764B9CBE-507D-0344-8937-D28CA88ACCB9}" type="presParOf" srcId="{244254CC-A2E8-364D-9F2F-D24232BC8CE9}" destId="{8BC9E039-B9AF-B742-8C16-638E7545F3CD}" srcOrd="9" destOrd="0" presId="urn:microsoft.com/office/officeart/2009/3/layout/RandomtoResultProcess"/>
    <dgm:cxn modelId="{878E3D6C-33B0-6048-A715-D07E19CBF152}" type="presParOf" srcId="{244254CC-A2E8-364D-9F2F-D24232BC8CE9}" destId="{CE720921-08AA-6E40-A046-E02F80B3218F}" srcOrd="10" destOrd="0" presId="urn:microsoft.com/office/officeart/2009/3/layout/RandomtoResultProcess"/>
    <dgm:cxn modelId="{EA06D02D-16D2-9142-880D-D889DF9B2FCB}" type="presParOf" srcId="{244254CC-A2E8-364D-9F2F-D24232BC8CE9}" destId="{86D97113-7A66-AF4A-8A6A-4D61C7786B45}" srcOrd="11" destOrd="0" presId="urn:microsoft.com/office/officeart/2009/3/layout/RandomtoResultProcess"/>
    <dgm:cxn modelId="{C8135613-F4F4-8E46-97D8-3CCAEB006358}" type="presParOf" srcId="{244254CC-A2E8-364D-9F2F-D24232BC8CE9}" destId="{8933F5B9-AA47-1B41-87A0-CEFD52853793}" srcOrd="12" destOrd="0" presId="urn:microsoft.com/office/officeart/2009/3/layout/RandomtoResultProcess"/>
    <dgm:cxn modelId="{43CA6DF8-D007-E348-A4D4-22F1E03918EE}" type="presParOf" srcId="{244254CC-A2E8-364D-9F2F-D24232BC8CE9}" destId="{F07ECD4A-B70A-B64A-9E1E-1A8C57E73A89}" srcOrd="13" destOrd="0" presId="urn:microsoft.com/office/officeart/2009/3/layout/RandomtoResultProcess"/>
    <dgm:cxn modelId="{531E2029-ABD0-AA44-ACED-E2B7106DF1C7}" type="presParOf" srcId="{244254CC-A2E8-364D-9F2F-D24232BC8CE9}" destId="{E9AC6776-1790-1A4A-BAFD-329AF26C91EA}" srcOrd="14" destOrd="0" presId="urn:microsoft.com/office/officeart/2009/3/layout/RandomtoResultProcess"/>
    <dgm:cxn modelId="{E49745DC-7E29-134D-B5F0-5C5B7B629711}" type="presParOf" srcId="{244254CC-A2E8-364D-9F2F-D24232BC8CE9}" destId="{9DEBACF5-51D8-D04E-9CBD-8CC0B3F82F96}" srcOrd="15" destOrd="0" presId="urn:microsoft.com/office/officeart/2009/3/layout/RandomtoResultProcess"/>
    <dgm:cxn modelId="{CD7A94B3-0821-0048-9E1D-A54AADD241A9}" type="presParOf" srcId="{244254CC-A2E8-364D-9F2F-D24232BC8CE9}" destId="{DC7F241B-58FC-4E42-B69A-F9BFF97D15F1}" srcOrd="16" destOrd="0" presId="urn:microsoft.com/office/officeart/2009/3/layout/RandomtoResultProcess"/>
    <dgm:cxn modelId="{55CD3676-A1DC-EE47-92DE-4832E7EE0AB3}" type="presParOf" srcId="{244254CC-A2E8-364D-9F2F-D24232BC8CE9}" destId="{2498BF20-221D-8E40-9BE0-DA6DF9801F8F}" srcOrd="17" destOrd="0" presId="urn:microsoft.com/office/officeart/2009/3/layout/RandomtoResultProcess"/>
    <dgm:cxn modelId="{29552439-0334-3046-98EA-21A471523134}" type="presParOf" srcId="{244254CC-A2E8-364D-9F2F-D24232BC8CE9}" destId="{FBABC294-97AD-6F4B-8993-05C5B1275B0E}" srcOrd="18" destOrd="0" presId="urn:microsoft.com/office/officeart/2009/3/layout/RandomtoResultProcess"/>
    <dgm:cxn modelId="{1F796694-9040-B547-B250-0D1EBB74BEA0}" type="presParOf" srcId="{15F073B3-EDEE-3B40-8167-2739427F80CC}" destId="{27BEEC75-9AF0-9F48-98F8-6DDC47B5D427}" srcOrd="1" destOrd="0" presId="urn:microsoft.com/office/officeart/2009/3/layout/RandomtoResultProcess"/>
    <dgm:cxn modelId="{47DA7DD8-3D53-C641-8D1C-F76B2982C944}" type="presParOf" srcId="{27BEEC75-9AF0-9F48-98F8-6DDC47B5D427}" destId="{ABBC02BF-0AFB-9C44-8853-FD4D89858E2E}" srcOrd="0" destOrd="0" presId="urn:microsoft.com/office/officeart/2009/3/layout/RandomtoResultProcess"/>
    <dgm:cxn modelId="{E18360A8-1C15-AD48-8579-DF4AF18A22CD}" type="presParOf" srcId="{27BEEC75-9AF0-9F48-98F8-6DDC47B5D427}" destId="{6F1128F5-BB64-AA4C-8893-F9C2BCE2C569}" srcOrd="1" destOrd="0" presId="urn:microsoft.com/office/officeart/2009/3/layout/RandomtoResultProcess"/>
    <dgm:cxn modelId="{C2FD02CE-BB78-904E-AA5B-F8819C3F9612}" type="presParOf" srcId="{15F073B3-EDEE-3B40-8167-2739427F80CC}" destId="{1589DB3D-71C6-0E4E-93CA-4F743AA18970}" srcOrd="2" destOrd="0" presId="urn:microsoft.com/office/officeart/2009/3/layout/RandomtoResultProcess"/>
    <dgm:cxn modelId="{996A94CF-1C5F-9E4C-B752-402C92CED46C}" type="presParOf" srcId="{1589DB3D-71C6-0E4E-93CA-4F743AA18970}" destId="{EAB00ED0-D7CB-4E49-81AD-A08A1AFAED06}" srcOrd="0" destOrd="0" presId="urn:microsoft.com/office/officeart/2009/3/layout/RandomtoResultProcess"/>
    <dgm:cxn modelId="{7E050D15-2F62-384D-A204-6889BFD4A72E}" type="presParOf" srcId="{1589DB3D-71C6-0E4E-93CA-4F743AA18970}" destId="{193A1991-0E50-4B4C-9D16-6330054F0B70}" srcOrd="1" destOrd="0" presId="urn:microsoft.com/office/officeart/2009/3/layout/RandomtoResultProcess"/>
    <dgm:cxn modelId="{F41F07F9-E3E5-1D49-96B0-3503EE7724BF}" type="presParOf" srcId="{15F073B3-EDEE-3B40-8167-2739427F80CC}" destId="{5CB6473D-6E2F-E346-82CF-96892F6DF77B}" srcOrd="3" destOrd="0" presId="urn:microsoft.com/office/officeart/2009/3/layout/RandomtoResultProcess"/>
    <dgm:cxn modelId="{3428F6BA-DBB9-3E4F-BEC4-0EC84A15EE59}" type="presParOf" srcId="{5CB6473D-6E2F-E346-82CF-96892F6DF77B}" destId="{713C60AA-DBD1-CA4E-A756-DD4C58BCC0BB}" srcOrd="0" destOrd="0" presId="urn:microsoft.com/office/officeart/2009/3/layout/RandomtoResultProcess"/>
    <dgm:cxn modelId="{484F3067-61EC-D844-ACBE-84EA1591615F}" type="presParOf" srcId="{5CB6473D-6E2F-E346-82CF-96892F6DF77B}" destId="{79116B45-310F-5D4A-B5CC-73192684777F}" srcOrd="1" destOrd="0" presId="urn:microsoft.com/office/officeart/2009/3/layout/RandomtoResultProcess"/>
    <dgm:cxn modelId="{D653F15D-B23D-814D-85D8-8F4C292E30F2}" type="presParOf" srcId="{15F073B3-EDEE-3B40-8167-2739427F80CC}" destId="{053C98B1-2A29-6340-B4A5-824CAE60197B}" srcOrd="4" destOrd="0" presId="urn:microsoft.com/office/officeart/2009/3/layout/RandomtoResultProcess"/>
    <dgm:cxn modelId="{1185AD06-5DF3-714D-859D-130C9FF8F9EB}" type="presParOf" srcId="{053C98B1-2A29-6340-B4A5-824CAE60197B}" destId="{0FD87F01-53B7-4245-9CC9-D9AD9773C772}" srcOrd="0" destOrd="0" presId="urn:microsoft.com/office/officeart/2009/3/layout/RandomtoResultProcess"/>
    <dgm:cxn modelId="{530CD2FE-C214-014C-9697-D9852F1203ED}" type="presParOf" srcId="{053C98B1-2A29-6340-B4A5-824CAE60197B}" destId="{6CBEA22F-F56F-BE41-9E7A-539D07654301}" srcOrd="1" destOrd="0" presId="urn:microsoft.com/office/officeart/2009/3/layout/RandomtoResultProcess"/>
    <dgm:cxn modelId="{958B3C49-F2C2-6A45-9B74-4621E039971A}" type="presParOf" srcId="{15F073B3-EDEE-3B40-8167-2739427F80CC}" destId="{209A2F54-196F-504F-B038-05E2376EAB8A}" srcOrd="5" destOrd="0" presId="urn:microsoft.com/office/officeart/2009/3/layout/RandomtoResultProcess"/>
    <dgm:cxn modelId="{B8E61145-7B94-F944-A817-BC06BCEFBC4C}" type="presParOf" srcId="{209A2F54-196F-504F-B038-05E2376EAB8A}" destId="{41C6DA02-0C6D-014B-BA46-0DC855E06507}" srcOrd="0" destOrd="0" presId="urn:microsoft.com/office/officeart/2009/3/layout/RandomtoResultProcess"/>
    <dgm:cxn modelId="{66242C75-1FC6-804B-8B84-749BA08699B3}" type="presParOf" srcId="{209A2F54-196F-504F-B038-05E2376EAB8A}" destId="{153E4536-6106-FC4D-B38E-B1CF853DE18C}" srcOrd="1" destOrd="0" presId="urn:microsoft.com/office/officeart/2009/3/layout/RandomtoResultProcess"/>
    <dgm:cxn modelId="{EFAB99DE-D16D-BB4E-9852-184CC3C5D6B7}" type="presParOf" srcId="{15F073B3-EDEE-3B40-8167-2739427F80CC}" destId="{B4DAD9AE-F5E0-EC4D-871C-9D1825A8898C}" srcOrd="6" destOrd="0" presId="urn:microsoft.com/office/officeart/2009/3/layout/RandomtoResultProcess"/>
    <dgm:cxn modelId="{BC947700-A2DD-CD48-B88B-A441B19A96A4}" type="presParOf" srcId="{B4DAD9AE-F5E0-EC4D-871C-9D1825A8898C}" destId="{77453264-78AC-5B4A-89D0-83D46EF5AA03}" srcOrd="0" destOrd="0" presId="urn:microsoft.com/office/officeart/2009/3/layout/RandomtoResultProcess"/>
    <dgm:cxn modelId="{93C75016-A1EC-8F41-B0B6-C9E100501FC2}" type="presParOf" srcId="{B4DAD9AE-F5E0-EC4D-871C-9D1825A8898C}" destId="{52AD8812-65C7-0049-8682-4955C12F138D}"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86353-106B-FE49-A891-88C2A3E94E4C}">
      <dsp:nvSpPr>
        <dsp:cNvPr id="0" name=""/>
        <dsp:cNvSpPr/>
      </dsp:nvSpPr>
      <dsp:spPr>
        <a:xfrm>
          <a:off x="123962" y="2249943"/>
          <a:ext cx="1778337" cy="586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Media</a:t>
          </a:r>
        </a:p>
      </dsp:txBody>
      <dsp:txXfrm>
        <a:off x="123962" y="2249943"/>
        <a:ext cx="1778337" cy="586043"/>
      </dsp:txXfrm>
    </dsp:sp>
    <dsp:sp modelId="{7B21A40D-EFC2-8D4D-B23C-4D7571589ED2}">
      <dsp:nvSpPr>
        <dsp:cNvPr id="0" name=""/>
        <dsp:cNvSpPr/>
      </dsp:nvSpPr>
      <dsp:spPr>
        <a:xfrm>
          <a:off x="121941"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482214-F9B5-5640-B595-74823D59712D}">
      <dsp:nvSpPr>
        <dsp:cNvPr id="0" name=""/>
        <dsp:cNvSpPr/>
      </dsp:nvSpPr>
      <dsp:spPr>
        <a:xfrm>
          <a:off x="220962" y="187366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EBAE220-0843-184A-9E2F-EAB8DA973A8D}">
      <dsp:nvSpPr>
        <dsp:cNvPr id="0" name=""/>
        <dsp:cNvSpPr/>
      </dsp:nvSpPr>
      <dsp:spPr>
        <a:xfrm>
          <a:off x="458613" y="1913272"/>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96A963-71AC-D14E-A126-63DCDFBEF986}">
      <dsp:nvSpPr>
        <dsp:cNvPr id="0" name=""/>
        <dsp:cNvSpPr/>
      </dsp:nvSpPr>
      <dsp:spPr>
        <a:xfrm>
          <a:off x="656655" y="169542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A44A77-D059-5649-AD9E-AC58F99FCDAA}">
      <dsp:nvSpPr>
        <dsp:cNvPr id="0" name=""/>
        <dsp:cNvSpPr/>
      </dsp:nvSpPr>
      <dsp:spPr>
        <a:xfrm>
          <a:off x="914110" y="161620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B768F1-8860-8B4A-AE8A-7E8E3708101D}">
      <dsp:nvSpPr>
        <dsp:cNvPr id="0" name=""/>
        <dsp:cNvSpPr/>
      </dsp:nvSpPr>
      <dsp:spPr>
        <a:xfrm>
          <a:off x="1230977" y="1754838"/>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00CD1B-B62E-7046-9E65-56D616DB776C}">
      <dsp:nvSpPr>
        <dsp:cNvPr id="0" name=""/>
        <dsp:cNvSpPr/>
      </dsp:nvSpPr>
      <dsp:spPr>
        <a:xfrm>
          <a:off x="1429019" y="1853859"/>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C3E0B6-1C7A-0C49-B437-CF9EFF332AC2}">
      <dsp:nvSpPr>
        <dsp:cNvPr id="0" name=""/>
        <dsp:cNvSpPr/>
      </dsp:nvSpPr>
      <dsp:spPr>
        <a:xfrm>
          <a:off x="1706278" y="2071705"/>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C9E039-B9AF-B742-8C16-638E7545F3CD}">
      <dsp:nvSpPr>
        <dsp:cNvPr id="0" name=""/>
        <dsp:cNvSpPr/>
      </dsp:nvSpPr>
      <dsp:spPr>
        <a:xfrm>
          <a:off x="1825104" y="2289552"/>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720921-08AA-6E40-A046-E02F80B3218F}">
      <dsp:nvSpPr>
        <dsp:cNvPr id="0" name=""/>
        <dsp:cNvSpPr/>
      </dsp:nvSpPr>
      <dsp:spPr>
        <a:xfrm>
          <a:off x="795285" y="1873663"/>
          <a:ext cx="363750" cy="36375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D97113-7A66-AF4A-8A6A-4D61C7786B45}">
      <dsp:nvSpPr>
        <dsp:cNvPr id="0" name=""/>
        <dsp:cNvSpPr/>
      </dsp:nvSpPr>
      <dsp:spPr>
        <a:xfrm>
          <a:off x="22920" y="2626223"/>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33F5B9-AA47-1B41-87A0-CEFD52853793}">
      <dsp:nvSpPr>
        <dsp:cNvPr id="0" name=""/>
        <dsp:cNvSpPr/>
      </dsp:nvSpPr>
      <dsp:spPr>
        <a:xfrm>
          <a:off x="141746" y="2804461"/>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7ECD4A-B70A-B64A-9E1E-1A8C57E73A89}">
      <dsp:nvSpPr>
        <dsp:cNvPr id="0" name=""/>
        <dsp:cNvSpPr/>
      </dsp:nvSpPr>
      <dsp:spPr>
        <a:xfrm>
          <a:off x="438809" y="2962895"/>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AC6776-1790-1A4A-BAFD-329AF26C91EA}">
      <dsp:nvSpPr>
        <dsp:cNvPr id="0" name=""/>
        <dsp:cNvSpPr/>
      </dsp:nvSpPr>
      <dsp:spPr>
        <a:xfrm>
          <a:off x="854697" y="3220350"/>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EBACF5-51D8-D04E-9CBD-8CC0B3F82F96}">
      <dsp:nvSpPr>
        <dsp:cNvPr id="0" name=""/>
        <dsp:cNvSpPr/>
      </dsp:nvSpPr>
      <dsp:spPr>
        <a:xfrm>
          <a:off x="933914" y="2962895"/>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C7F241B-58FC-4E42-B69A-F9BFF97D15F1}">
      <dsp:nvSpPr>
        <dsp:cNvPr id="0" name=""/>
        <dsp:cNvSpPr/>
      </dsp:nvSpPr>
      <dsp:spPr>
        <a:xfrm>
          <a:off x="1131956" y="3240154"/>
          <a:ext cx="141458" cy="14145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8BF20-221D-8E40-9BE0-DA6DF9801F8F}">
      <dsp:nvSpPr>
        <dsp:cNvPr id="0" name=""/>
        <dsp:cNvSpPr/>
      </dsp:nvSpPr>
      <dsp:spPr>
        <a:xfrm>
          <a:off x="1310194" y="2923286"/>
          <a:ext cx="323334" cy="32333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BC294-97AD-6F4B-8993-05C5B1275B0E}">
      <dsp:nvSpPr>
        <dsp:cNvPr id="0" name=""/>
        <dsp:cNvSpPr/>
      </dsp:nvSpPr>
      <dsp:spPr>
        <a:xfrm>
          <a:off x="1745887" y="2844070"/>
          <a:ext cx="222292" cy="2222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BC02BF-0AFB-9C44-8853-FD4D89858E2E}">
      <dsp:nvSpPr>
        <dsp:cNvPr id="0" name=""/>
        <dsp:cNvSpPr/>
      </dsp:nvSpPr>
      <dsp:spPr>
        <a:xfrm>
          <a:off x="1968179"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AB00ED0-D7CB-4E49-81AD-A08A1AFAED06}">
      <dsp:nvSpPr>
        <dsp:cNvPr id="0" name=""/>
        <dsp:cNvSpPr/>
      </dsp:nvSpPr>
      <dsp:spPr>
        <a:xfrm>
          <a:off x="2621020"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a:t>Pages</a:t>
          </a:r>
        </a:p>
      </dsp:txBody>
      <dsp:txXfrm>
        <a:off x="2621020" y="1913548"/>
        <a:ext cx="1780474" cy="1246331"/>
      </dsp:txXfrm>
    </dsp:sp>
    <dsp:sp modelId="{713C60AA-DBD1-CA4E-A756-DD4C58BCC0BB}">
      <dsp:nvSpPr>
        <dsp:cNvPr id="0" name=""/>
        <dsp:cNvSpPr/>
      </dsp:nvSpPr>
      <dsp:spPr>
        <a:xfrm>
          <a:off x="4401494"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FD87F01-53B7-4245-9CC9-D9AD9773C772}">
      <dsp:nvSpPr>
        <dsp:cNvPr id="0" name=""/>
        <dsp:cNvSpPr/>
      </dsp:nvSpPr>
      <dsp:spPr>
        <a:xfrm>
          <a:off x="5054334" y="1913548"/>
          <a:ext cx="1780474" cy="1246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a:t>Paths</a:t>
          </a:r>
        </a:p>
      </dsp:txBody>
      <dsp:txXfrm>
        <a:off x="5054334" y="1913548"/>
        <a:ext cx="1780474" cy="1246331"/>
      </dsp:txXfrm>
    </dsp:sp>
    <dsp:sp modelId="{41C6DA02-0C6D-014B-BA46-0DC855E06507}">
      <dsp:nvSpPr>
        <dsp:cNvPr id="0" name=""/>
        <dsp:cNvSpPr/>
      </dsp:nvSpPr>
      <dsp:spPr>
        <a:xfrm>
          <a:off x="6834808" y="1912942"/>
          <a:ext cx="652840" cy="1246343"/>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7453264-78AC-5B4A-89D0-83D46EF5AA03}">
      <dsp:nvSpPr>
        <dsp:cNvPr id="0" name=""/>
        <dsp:cNvSpPr/>
      </dsp:nvSpPr>
      <dsp:spPr>
        <a:xfrm>
          <a:off x="7558868" y="1809942"/>
          <a:ext cx="1513402" cy="151340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sz="3500" kern="1200"/>
            <a:t>Book</a:t>
          </a:r>
        </a:p>
      </dsp:txBody>
      <dsp:txXfrm>
        <a:off x="7780501" y="2031575"/>
        <a:ext cx="1070136" cy="107013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56682D-3868-4918-8107-8A04B343C80C}"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98704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39580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127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56682D-3868-4918-8107-8A04B343C80C}"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61702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6682D-3868-4918-8107-8A04B343C80C}"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15050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56682D-3868-4918-8107-8A04B343C80C}"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28539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56682D-3868-4918-8107-8A04B343C80C}"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46053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56682D-3868-4918-8107-8A04B343C80C}"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2343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682D-3868-4918-8107-8A04B343C80C}"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117989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3386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6682D-3868-4918-8107-8A04B343C80C}"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1249C-1D29-489C-9691-2DF2DC54E414}" type="slidenum">
              <a:rPr lang="en-US" smtClean="0"/>
              <a:t>‹#›</a:t>
            </a:fld>
            <a:endParaRPr lang="en-US"/>
          </a:p>
        </p:txBody>
      </p:sp>
    </p:spTree>
    <p:extLst>
      <p:ext uri="{BB962C8B-B14F-4D97-AF65-F5344CB8AC3E}">
        <p14:creationId xmlns:p14="http://schemas.microsoft.com/office/powerpoint/2010/main" val="28491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6682D-3868-4918-8107-8A04B343C80C}" type="datetimeFigureOut">
              <a:rPr lang="en-US" smtClean="0"/>
              <a:t>1/10/2018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1249C-1D29-489C-9691-2DF2DC54E414}" type="slidenum">
              <a:rPr lang="en-US" smtClean="0"/>
              <a:t>‹#›</a:t>
            </a:fld>
            <a:endParaRPr lang="en-US"/>
          </a:p>
        </p:txBody>
      </p:sp>
    </p:spTree>
    <p:extLst>
      <p:ext uri="{BB962C8B-B14F-4D97-AF65-F5344CB8AC3E}">
        <p14:creationId xmlns:p14="http://schemas.microsoft.com/office/powerpoint/2010/main" val="429271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alar.usc.edu/works"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alar.usc.edu/work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160;" TargetMode="External"/><Relationship Id="rId7" Type="http://schemas.openxmlformats.org/officeDocument/2006/relationships/hyperlink" Target="http://scalar.usc.edu/works/growing-apart-a-political-history-of-american-inequality/index" TargetMode="External"/><Relationship Id="rId2" Type="http://schemas.openxmlformats.org/officeDocument/2006/relationships/hyperlink" Target="https://scalar.lehigh.edu/kiplings/index" TargetMode="External"/><Relationship Id="rId1" Type="http://schemas.openxmlformats.org/officeDocument/2006/relationships/slideLayout" Target="../slideLayouts/slideLayout2.xml"/><Relationship Id="rId6" Type="http://schemas.openxmlformats.org/officeDocument/2006/relationships/hyperlink" Target="http://scalar.usc.edu/anvc/the-art-bulletin/index" TargetMode="External"/><Relationship Id="rId5" Type="http://schemas.openxmlformats.org/officeDocument/2006/relationships/hyperlink" Target="NULL" TargetMode="External"/><Relationship Id="rId4" Type="http://schemas.openxmlformats.org/officeDocument/2006/relationships/hyperlink" Target="http://digitalpaxton.org/works/digital-paxton/introduction?path=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calar.usc.edu/scalar/forums/" TargetMode="External"/><Relationship Id="rId2" Type="http://schemas.openxmlformats.org/officeDocument/2006/relationships/hyperlink" Target="http://scalar.usc.edu/works/guide2/index" TargetMode="External"/><Relationship Id="rId1" Type="http://schemas.openxmlformats.org/officeDocument/2006/relationships/slideLayout" Target="../slideLayouts/slideLayout2.xml"/><Relationship Id="rId4" Type="http://schemas.openxmlformats.org/officeDocument/2006/relationships/hyperlink" Target="http://guides.library.illinois.edu/scala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msimpact.org/fair-use/best-practices/fair-use-visual-arts" TargetMode="External"/><Relationship Id="rId2" Type="http://schemas.openxmlformats.org/officeDocument/2006/relationships/hyperlink" Target="http://www.cmsimpact.org/fair-use/best-practices/statement-fair-use-images-teaching-research-and-study" TargetMode="External"/><Relationship Id="rId1" Type="http://schemas.openxmlformats.org/officeDocument/2006/relationships/slideLayout" Target="../slideLayouts/slideLayout2.xml"/><Relationship Id="rId4" Type="http://schemas.openxmlformats.org/officeDocument/2006/relationships/hyperlink" Target="https://copyright.columbia.edu/basics/fair-use/fair-use-checklis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Set Up</a:t>
            </a:r>
          </a:p>
        </p:txBody>
      </p:sp>
      <p:sp>
        <p:nvSpPr>
          <p:cNvPr id="3" name="Content Placeholder 2"/>
          <p:cNvSpPr>
            <a:spLocks noGrp="1"/>
          </p:cNvSpPr>
          <p:nvPr>
            <p:ph sz="half" idx="1"/>
          </p:nvPr>
        </p:nvSpPr>
        <p:spPr/>
        <p:txBody>
          <a:bodyPr/>
          <a:lstStyle/>
          <a:p>
            <a:pPr marL="109728" indent="0">
              <a:buNone/>
            </a:pPr>
            <a:r>
              <a:rPr lang="en-US" dirty="0"/>
              <a:t>Start using </a:t>
            </a:r>
            <a:r>
              <a:rPr lang="en-US" dirty="0" smtClean="0"/>
              <a:t>Scalar </a:t>
            </a:r>
            <a:r>
              <a:rPr lang="en-US" dirty="0"/>
              <a:t>at: </a:t>
            </a:r>
            <a:r>
              <a:rPr lang="en-US" dirty="0">
                <a:hlinkClick r:id="rId2"/>
              </a:rPr>
              <a:t>http://scalar.usc.edu/works</a:t>
            </a:r>
            <a:r>
              <a:rPr lang="en-US" dirty="0"/>
              <a:t> </a:t>
            </a:r>
          </a:p>
          <a:p>
            <a:pPr marL="109728" indent="0">
              <a:buNone/>
            </a:pPr>
            <a:endParaRPr lang="en-US" dirty="0"/>
          </a:p>
          <a:p>
            <a:r>
              <a:rPr lang="en-US" dirty="0"/>
              <a:t>Confirm in your </a:t>
            </a:r>
            <a:r>
              <a:rPr lang="en-US" dirty="0" smtClean="0"/>
              <a:t>email</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276908"/>
            <a:ext cx="5181600" cy="1448771"/>
          </a:xfrm>
        </p:spPr>
      </p:pic>
    </p:spTree>
    <p:extLst>
      <p:ext uri="{BB962C8B-B14F-4D97-AF65-F5344CB8AC3E}">
        <p14:creationId xmlns:p14="http://schemas.microsoft.com/office/powerpoint/2010/main" val="397789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Writing Process</a:t>
            </a:r>
          </a:p>
        </p:txBody>
      </p:sp>
      <p:sp>
        <p:nvSpPr>
          <p:cNvPr id="3" name="Content Placeholder 2"/>
          <p:cNvSpPr>
            <a:spLocks noGrp="1"/>
          </p:cNvSpPr>
          <p:nvPr>
            <p:ph idx="1"/>
          </p:nvPr>
        </p:nvSpPr>
        <p:spPr/>
        <p:txBody>
          <a:bodyPr>
            <a:normAutofit fontScale="92500" lnSpcReduction="20000"/>
          </a:bodyPr>
          <a:lstStyle/>
          <a:p>
            <a:r>
              <a:rPr lang="en-US" dirty="0"/>
              <a:t>Integrating text and multimedia requires different writing strategies than a normal essay. </a:t>
            </a:r>
          </a:p>
          <a:p>
            <a:pPr lvl="1"/>
            <a:r>
              <a:rPr lang="en-US" dirty="0"/>
              <a:t>Must think through issues of relationship of text and media.</a:t>
            </a:r>
          </a:p>
          <a:p>
            <a:pPr lvl="1"/>
            <a:r>
              <a:rPr lang="en-US" dirty="0"/>
              <a:t>Must think about hypertext navigation of content and not just linear reading of the text when designing organization.</a:t>
            </a:r>
          </a:p>
          <a:p>
            <a:endParaRPr lang="en-US" dirty="0"/>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r>
              <a:rPr lang="en-US" dirty="0"/>
              <a:t>A scholarly publishing platform is not a drafting tool.</a:t>
            </a:r>
          </a:p>
          <a:p>
            <a:endParaRPr lang="en-US" dirty="0"/>
          </a:p>
        </p:txBody>
      </p:sp>
    </p:spTree>
    <p:extLst>
      <p:ext uri="{BB962C8B-B14F-4D97-AF65-F5344CB8AC3E}">
        <p14:creationId xmlns:p14="http://schemas.microsoft.com/office/powerpoint/2010/main" val="3590548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Varying Degrees of Technical Difficulty</a:t>
            </a:r>
          </a:p>
        </p:txBody>
      </p:sp>
      <p:sp>
        <p:nvSpPr>
          <p:cNvPr id="3" name="Content Placeholder 2"/>
          <p:cNvSpPr>
            <a:spLocks noGrp="1"/>
          </p:cNvSpPr>
          <p:nvPr>
            <p:ph idx="1"/>
          </p:nvPr>
        </p:nvSpPr>
        <p:spPr/>
        <p:txBody>
          <a:bodyPr/>
          <a:lstStyle/>
          <a:p>
            <a:r>
              <a:rPr lang="en-US" dirty="0"/>
              <a:t>Out of the box platform? (relatively low overhead; technical difficulties dependent mainly on usability of author interface)</a:t>
            </a:r>
          </a:p>
          <a:p>
            <a:r>
              <a:rPr lang="en-US" dirty="0"/>
              <a:t>Do you need modifications to an open source platform? (i.e. need to hire a programmer)</a:t>
            </a:r>
          </a:p>
          <a:p>
            <a:r>
              <a:rPr lang="en-US" dirty="0"/>
              <a:t>Do you need a hand-coded site (even more programming needs)?</a:t>
            </a:r>
          </a:p>
        </p:txBody>
      </p:sp>
    </p:spTree>
    <p:extLst>
      <p:ext uri="{BB962C8B-B14F-4D97-AF65-F5344CB8AC3E}">
        <p14:creationId xmlns:p14="http://schemas.microsoft.com/office/powerpoint/2010/main" val="1842851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Sustainability</a:t>
            </a:r>
          </a:p>
        </p:txBody>
      </p:sp>
      <p:sp>
        <p:nvSpPr>
          <p:cNvPr id="3" name="Content Placeholder 2"/>
          <p:cNvSpPr>
            <a:spLocks noGrp="1"/>
          </p:cNvSpPr>
          <p:nvPr>
            <p:ph idx="1"/>
          </p:nvPr>
        </p:nvSpPr>
        <p:spPr/>
        <p:txBody>
          <a:bodyPr/>
          <a:lstStyle/>
          <a:p>
            <a:r>
              <a:rPr lang="en-US" dirty="0"/>
              <a:t>Who is responsible for updating/maintaining content?</a:t>
            </a:r>
          </a:p>
          <a:p>
            <a:pPr lvl="1"/>
            <a:r>
              <a:rPr lang="en-US" dirty="0"/>
              <a:t>Static publication vs. publication involving content modifications or additions over time</a:t>
            </a:r>
          </a:p>
          <a:p>
            <a:pPr lvl="1"/>
            <a:r>
              <a:rPr lang="en-US" dirty="0"/>
              <a:t>Minimal even for static publications: ensuring links continue to function, media works</a:t>
            </a:r>
          </a:p>
          <a:p>
            <a:r>
              <a:rPr lang="en-US" dirty="0"/>
              <a:t>Who is responsible for storing the content?</a:t>
            </a:r>
          </a:p>
          <a:p>
            <a:r>
              <a:rPr lang="en-US" dirty="0"/>
              <a:t>How long should it be available? Who will preserve it? Can it be preserved—or rather in what ways can it be preserved and in what ways can it not?</a:t>
            </a:r>
          </a:p>
        </p:txBody>
      </p:sp>
    </p:spTree>
    <p:extLst>
      <p:ext uri="{BB962C8B-B14F-4D97-AF65-F5344CB8AC3E}">
        <p14:creationId xmlns:p14="http://schemas.microsoft.com/office/powerpoint/2010/main" val="794705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Activity 2: Strengths of Scalar</a:t>
            </a:r>
          </a:p>
        </p:txBody>
      </p:sp>
      <p:sp>
        <p:nvSpPr>
          <p:cNvPr id="3" name="Content Placeholder 2"/>
          <p:cNvSpPr>
            <a:spLocks noGrp="1"/>
          </p:cNvSpPr>
          <p:nvPr>
            <p:ph idx="1"/>
          </p:nvPr>
        </p:nvSpPr>
        <p:spPr/>
        <p:txBody>
          <a:bodyPr>
            <a:normAutofit/>
          </a:bodyPr>
          <a:lstStyle/>
          <a:p>
            <a:r>
              <a:rPr lang="en-US" dirty="0"/>
              <a:t>Multimedia integration with text.</a:t>
            </a:r>
          </a:p>
          <a:p>
            <a:r>
              <a:rPr lang="en-US" dirty="0"/>
              <a:t>Annotation of media.</a:t>
            </a:r>
          </a:p>
          <a:p>
            <a:r>
              <a:rPr lang="en-US" dirty="0"/>
              <a:t>Creating “paths” through content for readers, supplemented by other ways of interlinking content like tags.</a:t>
            </a:r>
          </a:p>
          <a:p>
            <a:r>
              <a:rPr lang="en-US" dirty="0"/>
              <a:t>Relatively easy to do these things “Out of the Box” without hiring a graphic designer, web developer, programmer, etc.—though if you could use those people to make something more elaborate.</a:t>
            </a:r>
          </a:p>
          <a:p>
            <a:r>
              <a:rPr lang="en-US" dirty="0"/>
              <a:t>Flexibility.</a:t>
            </a:r>
          </a:p>
        </p:txBody>
      </p:sp>
    </p:spTree>
    <p:extLst>
      <p:ext uri="{BB962C8B-B14F-4D97-AF65-F5344CB8AC3E}">
        <p14:creationId xmlns:p14="http://schemas.microsoft.com/office/powerpoint/2010/main" val="3405547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Map Out a Multimodal Site for Scalar</a:t>
            </a:r>
          </a:p>
        </p:txBody>
      </p:sp>
      <p:sp>
        <p:nvSpPr>
          <p:cNvPr id="3" name="Content Placeholder 2"/>
          <p:cNvSpPr>
            <a:spLocks noGrp="1"/>
          </p:cNvSpPr>
          <p:nvPr>
            <p:ph idx="1"/>
          </p:nvPr>
        </p:nvSpPr>
        <p:spPr>
          <a:xfrm>
            <a:off x="838200" y="1825625"/>
            <a:ext cx="10515600" cy="4607848"/>
          </a:xfrm>
        </p:spPr>
        <p:txBody>
          <a:bodyPr/>
          <a:lstStyle/>
          <a:p>
            <a:r>
              <a:rPr lang="en-US" dirty="0"/>
              <a:t>Sort through the sample text and media content provided to plan out a site on a topic.</a:t>
            </a:r>
          </a:p>
          <a:p>
            <a:r>
              <a:rPr lang="en-US" dirty="0"/>
              <a:t>Map out the structure of the site on the large tablet. Use smaller sticky notes to represent different types of content—different colors for different types of content (media, annotation, main body text).</a:t>
            </a:r>
          </a:p>
          <a:p>
            <a:pPr lvl="1"/>
            <a:r>
              <a:rPr lang="en-US" dirty="0"/>
              <a:t>Represent distinct </a:t>
            </a:r>
            <a:r>
              <a:rPr lang="en-US" dirty="0" smtClean="0"/>
              <a:t>pages by drawing a line around a set of sticky notes.</a:t>
            </a:r>
            <a:endParaRPr lang="en-US" dirty="0"/>
          </a:p>
          <a:p>
            <a:pPr lvl="1"/>
            <a:r>
              <a:rPr lang="en-US" dirty="0"/>
              <a:t>Represent </a:t>
            </a:r>
            <a:r>
              <a:rPr lang="en-US" dirty="0" smtClean="0"/>
              <a:t>paths from page to page with arrows.</a:t>
            </a:r>
            <a:endParaRPr lang="en-US" dirty="0"/>
          </a:p>
          <a:p>
            <a:endParaRPr lang="en-US" dirty="0"/>
          </a:p>
        </p:txBody>
      </p:sp>
    </p:spTree>
    <p:extLst>
      <p:ext uri="{BB962C8B-B14F-4D97-AF65-F5344CB8AC3E}">
        <p14:creationId xmlns:p14="http://schemas.microsoft.com/office/powerpoint/2010/main" val="1573020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r>
              <a:rPr lang="en-US" dirty="0" smtClean="0"/>
              <a:t>: Examples (Yours need not be this tidy!)</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51946" y="1690688"/>
            <a:ext cx="5129955" cy="3847466"/>
          </a:xfrm>
        </p:spPr>
      </p:pic>
      <p:pic>
        <p:nvPicPr>
          <p:cNvPr id="4" name="Picture 4" descr="Scalar_Map_Linear.jpg">
            <a:extLst>
              <a:ext uri="{FF2B5EF4-FFF2-40B4-BE49-F238E27FC236}">
                <a16:creationId xmlns:a16="http://schemas.microsoft.com/office/drawing/2014/main" id="{C0CB0892-D166-4D8F-97A4-2E71FDFBC7AF}"/>
              </a:ext>
            </a:extLst>
          </p:cNvPr>
          <p:cNvPicPr>
            <a:picLocks noChangeAspect="1"/>
          </p:cNvPicPr>
          <p:nvPr/>
        </p:nvPicPr>
        <p:blipFill>
          <a:blip r:embed="rId3"/>
          <a:stretch>
            <a:fillRect/>
          </a:stretch>
        </p:blipFill>
        <p:spPr>
          <a:xfrm>
            <a:off x="317721" y="1690688"/>
            <a:ext cx="5043987" cy="3788430"/>
          </a:xfrm>
          <a:prstGeom prst="rect">
            <a:avLst/>
          </a:prstGeom>
        </p:spPr>
      </p:pic>
      <p:sp>
        <p:nvSpPr>
          <p:cNvPr id="6" name="TextBox 5"/>
          <p:cNvSpPr txBox="1"/>
          <p:nvPr/>
        </p:nvSpPr>
        <p:spPr>
          <a:xfrm>
            <a:off x="317721" y="5760720"/>
            <a:ext cx="11364180" cy="923330"/>
          </a:xfrm>
          <a:prstGeom prst="rect">
            <a:avLst/>
          </a:prstGeom>
          <a:noFill/>
        </p:spPr>
        <p:txBody>
          <a:bodyPr wrap="square" rtlCol="0">
            <a:spAutoFit/>
          </a:bodyPr>
          <a:lstStyle/>
          <a:p>
            <a:r>
              <a:rPr lang="en-US" dirty="0" smtClean="0"/>
              <a:t>In examples: blue = text, pink = media, yellow=annotation. Drawn boundaries represent pages and arrows represent paths. The example on the left represents a simpler single-path essay, whereas the second involves several reader choices about branching off.</a:t>
            </a:r>
            <a:endParaRPr lang="en-US" dirty="0"/>
          </a:p>
        </p:txBody>
      </p:sp>
    </p:spTree>
    <p:extLst>
      <p:ext uri="{BB962C8B-B14F-4D97-AF65-F5344CB8AC3E}">
        <p14:creationId xmlns:p14="http://schemas.microsoft.com/office/powerpoint/2010/main" val="4146680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r>
              <a:rPr lang="mr-IN" dirty="0"/>
              <a:t>…</a:t>
            </a:r>
            <a:r>
              <a:rPr lang="en-US" dirty="0"/>
              <a:t>.</a:t>
            </a:r>
          </a:p>
        </p:txBody>
      </p:sp>
      <p:sp>
        <p:nvSpPr>
          <p:cNvPr id="3" name="Content Placeholder 2"/>
          <p:cNvSpPr>
            <a:spLocks noGrp="1"/>
          </p:cNvSpPr>
          <p:nvPr>
            <p:ph idx="1"/>
          </p:nvPr>
        </p:nvSpPr>
        <p:spPr/>
        <p:txBody>
          <a:bodyPr/>
          <a:lstStyle/>
          <a:p>
            <a:r>
              <a:rPr lang="en-US" dirty="0"/>
              <a:t>How do you feel about your experiences with multi-modal publishing thus far?</a:t>
            </a:r>
          </a:p>
          <a:p>
            <a:r>
              <a:rPr lang="en-US" dirty="0"/>
              <a:t>Any Questions about process and tools for multi-modal publishing?</a:t>
            </a:r>
          </a:p>
          <a:p>
            <a:r>
              <a:rPr lang="en-US" dirty="0"/>
              <a:t>Thoughts?</a:t>
            </a:r>
          </a:p>
        </p:txBody>
      </p:sp>
    </p:spTree>
    <p:extLst>
      <p:ext uri="{BB962C8B-B14F-4D97-AF65-F5344CB8AC3E}">
        <p14:creationId xmlns:p14="http://schemas.microsoft.com/office/powerpoint/2010/main" val="213596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a:xfrm>
            <a:off x="286871" y="1606363"/>
            <a:ext cx="4459941" cy="4875119"/>
          </a:xfrm>
        </p:spPr>
        <p:txBody>
          <a:bodyPr vert="horz" lIns="91440" tIns="45720" rIns="91440" bIns="45720" rtlCol="0" anchor="t">
            <a:normAutofit/>
          </a:bodyPr>
          <a:lstStyle/>
          <a:p>
            <a:pPr marL="0" indent="0">
              <a:buNone/>
            </a:pPr>
            <a:r>
              <a:rPr lang="en-US" dirty="0"/>
              <a:t>Please make sure your Scalar account is set up and activated before we return:</a:t>
            </a:r>
          </a:p>
          <a:p>
            <a:pPr marL="0" indent="0">
              <a:buNone/>
            </a:pPr>
            <a:endParaRPr lang="en-US" dirty="0"/>
          </a:p>
          <a:p>
            <a:pPr marL="0" indent="0">
              <a:buNone/>
            </a:pPr>
            <a:r>
              <a:rPr lang="en-US" dirty="0">
                <a:hlinkClick r:id="rId2"/>
              </a:rPr>
              <a:t>http://scalar.usc.edu/works</a:t>
            </a:r>
            <a:r>
              <a:rPr lang="en-US" dirty="0"/>
              <a:t> </a:t>
            </a:r>
          </a:p>
        </p:txBody>
      </p:sp>
      <p:pic>
        <p:nvPicPr>
          <p:cNvPr id="4" name="Picture 3" descr="coffee_carolina.jpg"/>
          <p:cNvPicPr>
            <a:picLocks noChangeAspect="1"/>
          </p:cNvPicPr>
          <p:nvPr/>
        </p:nvPicPr>
        <p:blipFill>
          <a:blip r:embed="rId3"/>
          <a:stretch>
            <a:fillRect/>
          </a:stretch>
        </p:blipFill>
        <p:spPr>
          <a:xfrm>
            <a:off x="5446059" y="1371976"/>
            <a:ext cx="6203576" cy="4134707"/>
          </a:xfrm>
          <a:prstGeom prst="rect">
            <a:avLst/>
          </a:prstGeom>
        </p:spPr>
      </p:pic>
    </p:spTree>
    <p:extLst>
      <p:ext uri="{BB962C8B-B14F-4D97-AF65-F5344CB8AC3E}">
        <p14:creationId xmlns:p14="http://schemas.microsoft.com/office/powerpoint/2010/main" val="2379626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2</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Introduction to Scalar and Building a Multi-Modal Publishing Project</a:t>
            </a:r>
          </a:p>
        </p:txBody>
      </p:sp>
    </p:spTree>
    <p:extLst>
      <p:ext uri="{BB962C8B-B14F-4D97-AF65-F5344CB8AC3E}">
        <p14:creationId xmlns:p14="http://schemas.microsoft.com/office/powerpoint/2010/main" val="1852742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Scalar:  What Is It?</a:t>
            </a:r>
          </a:p>
        </p:txBody>
      </p:sp>
      <p:sp>
        <p:nvSpPr>
          <p:cNvPr id="3" name="Content Placeholder 2"/>
          <p:cNvSpPr>
            <a:spLocks noGrp="1"/>
          </p:cNvSpPr>
          <p:nvPr>
            <p:ph idx="1"/>
          </p:nvPr>
        </p:nvSpPr>
        <p:spPr/>
        <p:txBody>
          <a:bodyPr vert="horz" lIns="91440" tIns="45720" rIns="91440" bIns="45720" rtlCol="0" anchor="t">
            <a:normAutofit/>
          </a:bodyPr>
          <a:lstStyle/>
          <a:p>
            <a:pPr marL="109220" indent="0">
              <a:buNone/>
            </a:pPr>
            <a:endParaRPr lang="en-US" dirty="0"/>
          </a:p>
          <a:p>
            <a:pPr marL="109220" indent="0">
              <a:buNone/>
            </a:pPr>
            <a:r>
              <a:rPr lang="en-US" dirty="0"/>
              <a:t>EXAMPLES:</a:t>
            </a:r>
          </a:p>
          <a:p>
            <a:r>
              <a:rPr lang="en-US" dirty="0">
                <a:hlinkClick r:id="rId2"/>
              </a:rPr>
              <a:t>https://scalar.lehigh.edu/kiplings/index</a:t>
            </a:r>
            <a:r>
              <a:rPr lang="en-US" dirty="0">
                <a:hlinkClick r:id="rId3"/>
              </a:rPr>
              <a:t> </a:t>
            </a:r>
          </a:p>
          <a:p>
            <a:r>
              <a:rPr lang="en-US" dirty="0">
                <a:hlinkClick r:id="rId4"/>
              </a:rPr>
              <a:t>http://digitalpaxton.org/works/digital-paxton/introduction?path=index</a:t>
            </a:r>
            <a:r>
              <a:rPr lang="en-US" dirty="0">
                <a:hlinkClick r:id="rId3"/>
              </a:rPr>
              <a:t> </a:t>
            </a:r>
            <a:endParaRPr lang="en-US" dirty="0">
              <a:hlinkClick r:id="rId5" invalidUrl="http:///"/>
            </a:endParaRPr>
          </a:p>
          <a:p>
            <a:r>
              <a:rPr lang="en-US" dirty="0">
                <a:hlinkClick r:id="rId6"/>
              </a:rPr>
              <a:t>http://freedoms-ring.org/</a:t>
            </a:r>
            <a:endParaRPr lang="en-US"/>
          </a:p>
          <a:p>
            <a:r>
              <a:rPr lang="en-US" dirty="0">
                <a:hlinkClick r:id="rId7"/>
              </a:rPr>
              <a:t>http://scalar.usc.edu/works/growing-apart-a-political-history-of-american-inequality/index</a:t>
            </a:r>
            <a:r>
              <a:rPr lang="en-US" dirty="0"/>
              <a:t> </a:t>
            </a:r>
          </a:p>
          <a:p>
            <a:pPr marL="109220" indent="0">
              <a:buNone/>
            </a:pPr>
            <a:endParaRPr lang="en-US" dirty="0"/>
          </a:p>
          <a:p>
            <a:endParaRPr lang="en-US" dirty="0"/>
          </a:p>
        </p:txBody>
      </p:sp>
    </p:spTree>
    <p:extLst>
      <p:ext uri="{BB962C8B-B14F-4D97-AF65-F5344CB8AC3E}">
        <p14:creationId xmlns:p14="http://schemas.microsoft.com/office/powerpoint/2010/main" val="430747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Multimodal Publishing with Scalar: Part 1</a:t>
            </a:r>
          </a:p>
        </p:txBody>
      </p:sp>
      <p:sp>
        <p:nvSpPr>
          <p:cNvPr id="3" name="Subtitle 2"/>
          <p:cNvSpPr>
            <a:spLocks noGrp="1"/>
          </p:cNvSpPr>
          <p:nvPr>
            <p:ph type="subTitle" idx="1"/>
          </p:nvPr>
        </p:nvSpPr>
        <p:spPr>
          <a:xfrm>
            <a:off x="3494314" y="91441"/>
            <a:ext cx="5203372" cy="822960"/>
          </a:xfrm>
        </p:spPr>
        <p:txBody>
          <a:bodyPr>
            <a:normAutofit lnSpcReduction="10000"/>
          </a:bodyPr>
          <a:lstStyle/>
          <a:p>
            <a:endParaRPr lang="en-US" dirty="0"/>
          </a:p>
          <a:p>
            <a:r>
              <a:rPr lang="en-US" sz="2200" dirty="0"/>
              <a:t>ARL Digital Scholarship Institute</a:t>
            </a:r>
          </a:p>
          <a:p>
            <a:endParaRPr lang="en-US" dirty="0"/>
          </a:p>
        </p:txBody>
      </p:sp>
      <p:sp>
        <p:nvSpPr>
          <p:cNvPr id="4" name="TextBox 3"/>
          <p:cNvSpPr txBox="1"/>
          <p:nvPr/>
        </p:nvSpPr>
        <p:spPr>
          <a:xfrm>
            <a:off x="3611127" y="4229100"/>
            <a:ext cx="5171167" cy="584775"/>
          </a:xfrm>
          <a:prstGeom prst="rect">
            <a:avLst/>
          </a:prstGeom>
          <a:noFill/>
        </p:spPr>
        <p:txBody>
          <a:bodyPr wrap="square" rtlCol="0" anchor="t">
            <a:spAutoFit/>
          </a:bodyPr>
          <a:lstStyle/>
          <a:p>
            <a:r>
              <a:rPr lang="en-US" sz="3200" dirty="0"/>
              <a:t>Dan Tracy and Harriett Green</a:t>
            </a:r>
          </a:p>
        </p:txBody>
      </p:sp>
    </p:spTree>
    <p:extLst>
      <p:ext uri="{BB962C8B-B14F-4D97-AF65-F5344CB8AC3E}">
        <p14:creationId xmlns:p14="http://schemas.microsoft.com/office/powerpoint/2010/main" val="546371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2706" y="741643"/>
            <a:ext cx="10515600" cy="1325563"/>
          </a:xfrm>
        </p:spPr>
        <p:txBody>
          <a:bodyPr/>
          <a:lstStyle/>
          <a:p>
            <a:r>
              <a:rPr lang="en-US" dirty="0"/>
              <a:t>Structure of a Scalar site</a:t>
            </a:r>
          </a:p>
        </p:txBody>
      </p:sp>
      <p:graphicFrame>
        <p:nvGraphicFramePr>
          <p:cNvPr id="6" name="Diagram 5"/>
          <p:cNvGraphicFramePr/>
          <p:nvPr>
            <p:extLst/>
          </p:nvPr>
        </p:nvGraphicFramePr>
        <p:xfrm>
          <a:off x="1331259" y="1255061"/>
          <a:ext cx="9166411" cy="499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682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Mapping = Site </a:t>
            </a:r>
            <a:r>
              <a:rPr lang="en-US" dirty="0"/>
              <a:t>Planning</a:t>
            </a:r>
          </a:p>
        </p:txBody>
      </p:sp>
      <p:sp>
        <p:nvSpPr>
          <p:cNvPr id="3" name="Content Placeholder 2"/>
          <p:cNvSpPr>
            <a:spLocks noGrp="1"/>
          </p:cNvSpPr>
          <p:nvPr>
            <p:ph idx="1"/>
          </p:nvPr>
        </p:nvSpPr>
        <p:spPr/>
        <p:txBody>
          <a:bodyPr>
            <a:normAutofit/>
          </a:bodyPr>
          <a:lstStyle/>
          <a:p>
            <a:pPr marL="630936" lvl="2" indent="0">
              <a:buNone/>
            </a:pPr>
            <a:endParaRPr lang="en-US" sz="2400" dirty="0"/>
          </a:p>
          <a:p>
            <a:r>
              <a:rPr lang="en-US" dirty="0"/>
              <a:t> What are the primary goals of my website?</a:t>
            </a:r>
          </a:p>
          <a:p>
            <a:r>
              <a:rPr lang="en-US" dirty="0"/>
              <a:t>Who are the primary and secondary audiences?</a:t>
            </a:r>
          </a:p>
          <a:p>
            <a:r>
              <a:rPr lang="en-US" dirty="0"/>
              <a:t>What sections will the site include?</a:t>
            </a:r>
          </a:p>
          <a:p>
            <a:r>
              <a:rPr lang="en-US" dirty="0"/>
              <a:t>What will I do with the items on this website?</a:t>
            </a:r>
          </a:p>
          <a:p>
            <a:endParaRPr lang="en-US" dirty="0"/>
          </a:p>
          <a:p>
            <a:endParaRPr lang="en-US" dirty="0"/>
          </a:p>
        </p:txBody>
      </p:sp>
    </p:spTree>
    <p:extLst>
      <p:ext uri="{BB962C8B-B14F-4D97-AF65-F5344CB8AC3E}">
        <p14:creationId xmlns:p14="http://schemas.microsoft.com/office/powerpoint/2010/main" val="803617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Productive workflow in Scalar?</a:t>
            </a:r>
          </a:p>
        </p:txBody>
      </p:sp>
      <p:pic>
        <p:nvPicPr>
          <p:cNvPr id="4" name="Content Placeholder 3"/>
          <p:cNvPicPr>
            <a:picLocks noGrp="1" noChangeAspect="1"/>
          </p:cNvPicPr>
          <p:nvPr>
            <p:ph idx="1"/>
          </p:nvPr>
        </p:nvPicPr>
        <p:blipFill>
          <a:blip r:embed="rId2"/>
          <a:stretch>
            <a:fillRect/>
          </a:stretch>
        </p:blipFill>
        <p:spPr>
          <a:xfrm>
            <a:off x="2120497" y="1825625"/>
            <a:ext cx="7951005" cy="4351338"/>
          </a:xfrm>
          <a:prstGeom prst="rect">
            <a:avLst/>
          </a:prstGeom>
        </p:spPr>
      </p:pic>
      <p:sp>
        <p:nvSpPr>
          <p:cNvPr id="5" name="TextBox 4"/>
          <p:cNvSpPr txBox="1"/>
          <p:nvPr/>
        </p:nvSpPr>
        <p:spPr>
          <a:xfrm>
            <a:off x="2279561" y="6176963"/>
            <a:ext cx="3593205" cy="369332"/>
          </a:xfrm>
          <a:prstGeom prst="rect">
            <a:avLst/>
          </a:prstGeom>
          <a:noFill/>
        </p:spPr>
        <p:txBody>
          <a:bodyPr wrap="square" rtlCol="0">
            <a:spAutoFit/>
          </a:bodyPr>
          <a:lstStyle/>
          <a:p>
            <a:r>
              <a:rPr lang="en-US" dirty="0"/>
              <a:t>By Dan Tracy</a:t>
            </a:r>
          </a:p>
        </p:txBody>
      </p:sp>
    </p:spTree>
    <p:extLst>
      <p:ext uri="{BB962C8B-B14F-4D97-AF65-F5344CB8AC3E}">
        <p14:creationId xmlns:p14="http://schemas.microsoft.com/office/powerpoint/2010/main" val="3576510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Commentary/Critique</a:t>
            </a:r>
          </a:p>
        </p:txBody>
      </p:sp>
      <p:pic>
        <p:nvPicPr>
          <p:cNvPr id="3" name="Picture 2"/>
          <p:cNvPicPr>
            <a:picLocks noChangeAspect="1"/>
          </p:cNvPicPr>
          <p:nvPr/>
        </p:nvPicPr>
        <p:blipFill>
          <a:blip r:embed="rId2"/>
          <a:stretch>
            <a:fillRect/>
          </a:stretch>
        </p:blipFill>
        <p:spPr>
          <a:xfrm>
            <a:off x="1597329" y="2137257"/>
            <a:ext cx="8997343" cy="4093423"/>
          </a:xfrm>
          <a:prstGeom prst="rect">
            <a:avLst/>
          </a:prstGeom>
        </p:spPr>
      </p:pic>
    </p:spTree>
    <p:extLst>
      <p:ext uri="{BB962C8B-B14F-4D97-AF65-F5344CB8AC3E}">
        <p14:creationId xmlns:p14="http://schemas.microsoft.com/office/powerpoint/2010/main" val="2000698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Include the Original Text</a:t>
            </a:r>
          </a:p>
        </p:txBody>
      </p:sp>
      <p:pic>
        <p:nvPicPr>
          <p:cNvPr id="3" name="Picture 2"/>
          <p:cNvPicPr>
            <a:picLocks noChangeAspect="1"/>
          </p:cNvPicPr>
          <p:nvPr/>
        </p:nvPicPr>
        <p:blipFill>
          <a:blip r:embed="rId2"/>
          <a:stretch>
            <a:fillRect/>
          </a:stretch>
        </p:blipFill>
        <p:spPr>
          <a:xfrm>
            <a:off x="2152651" y="1545218"/>
            <a:ext cx="4542839" cy="3099519"/>
          </a:xfrm>
          <a:prstGeom prst="rect">
            <a:avLst/>
          </a:prstGeom>
        </p:spPr>
      </p:pic>
      <p:pic>
        <p:nvPicPr>
          <p:cNvPr id="4" name="Picture 3"/>
          <p:cNvPicPr>
            <a:picLocks noChangeAspect="1"/>
          </p:cNvPicPr>
          <p:nvPr/>
        </p:nvPicPr>
        <p:blipFill>
          <a:blip r:embed="rId3"/>
          <a:stretch>
            <a:fillRect/>
          </a:stretch>
        </p:blipFill>
        <p:spPr>
          <a:xfrm>
            <a:off x="5697280" y="3746542"/>
            <a:ext cx="4970721" cy="2765347"/>
          </a:xfrm>
          <a:prstGeom prst="rect">
            <a:avLst/>
          </a:prstGeom>
        </p:spPr>
      </p:pic>
    </p:spTree>
    <p:extLst>
      <p:ext uri="{BB962C8B-B14F-4D97-AF65-F5344CB8AC3E}">
        <p14:creationId xmlns:p14="http://schemas.microsoft.com/office/powerpoint/2010/main" val="3963020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Annotation</a:t>
            </a:r>
          </a:p>
        </p:txBody>
      </p:sp>
      <p:pic>
        <p:nvPicPr>
          <p:cNvPr id="4" name="Picture 3"/>
          <p:cNvPicPr>
            <a:picLocks noChangeAspect="1"/>
          </p:cNvPicPr>
          <p:nvPr/>
        </p:nvPicPr>
        <p:blipFill>
          <a:blip r:embed="rId2"/>
          <a:stretch>
            <a:fillRect/>
          </a:stretch>
        </p:blipFill>
        <p:spPr>
          <a:xfrm>
            <a:off x="5387193" y="1190626"/>
            <a:ext cx="4276725" cy="5667375"/>
          </a:xfrm>
          <a:prstGeom prst="rect">
            <a:avLst/>
          </a:prstGeom>
        </p:spPr>
      </p:pic>
      <p:sp>
        <p:nvSpPr>
          <p:cNvPr id="5" name="TextBox 4"/>
          <p:cNvSpPr txBox="1"/>
          <p:nvPr/>
        </p:nvSpPr>
        <p:spPr>
          <a:xfrm>
            <a:off x="2152651" y="5331854"/>
            <a:ext cx="2539553" cy="1200329"/>
          </a:xfrm>
          <a:prstGeom prst="rect">
            <a:avLst/>
          </a:prstGeom>
          <a:noFill/>
        </p:spPr>
        <p:txBody>
          <a:bodyPr wrap="square" rtlCol="0">
            <a:spAutoFit/>
          </a:bodyPr>
          <a:lstStyle/>
          <a:p>
            <a:r>
              <a:rPr lang="en-US" dirty="0"/>
              <a:t>*“Scholarship” in this annotation totally made up for example purposes!</a:t>
            </a:r>
          </a:p>
        </p:txBody>
      </p:sp>
    </p:spTree>
    <p:extLst>
      <p:ext uri="{BB962C8B-B14F-4D97-AF65-F5344CB8AC3E}">
        <p14:creationId xmlns:p14="http://schemas.microsoft.com/office/powerpoint/2010/main" val="99125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Illustration</a:t>
            </a:r>
          </a:p>
        </p:txBody>
      </p:sp>
      <p:pic>
        <p:nvPicPr>
          <p:cNvPr id="3" name="Picture 2"/>
          <p:cNvPicPr>
            <a:picLocks noChangeAspect="1"/>
          </p:cNvPicPr>
          <p:nvPr/>
        </p:nvPicPr>
        <p:blipFill>
          <a:blip r:embed="rId2"/>
          <a:stretch>
            <a:fillRect/>
          </a:stretch>
        </p:blipFill>
        <p:spPr>
          <a:xfrm>
            <a:off x="1809967" y="1905451"/>
            <a:ext cx="8572067" cy="4098762"/>
          </a:xfrm>
          <a:prstGeom prst="rect">
            <a:avLst/>
          </a:prstGeom>
        </p:spPr>
      </p:pic>
    </p:spTree>
    <p:extLst>
      <p:ext uri="{BB962C8B-B14F-4D97-AF65-F5344CB8AC3E}">
        <p14:creationId xmlns:p14="http://schemas.microsoft.com/office/powerpoint/2010/main" val="607143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Background</a:t>
            </a:r>
          </a:p>
        </p:txBody>
      </p:sp>
      <p:pic>
        <p:nvPicPr>
          <p:cNvPr id="3" name="Picture 2"/>
          <p:cNvPicPr>
            <a:picLocks noChangeAspect="1"/>
          </p:cNvPicPr>
          <p:nvPr/>
        </p:nvPicPr>
        <p:blipFill>
          <a:blip r:embed="rId2"/>
          <a:stretch>
            <a:fillRect/>
          </a:stretch>
        </p:blipFill>
        <p:spPr>
          <a:xfrm>
            <a:off x="1814946" y="1570026"/>
            <a:ext cx="8562109" cy="5171315"/>
          </a:xfrm>
          <a:prstGeom prst="rect">
            <a:avLst/>
          </a:prstGeom>
        </p:spPr>
      </p:pic>
    </p:spTree>
    <p:extLst>
      <p:ext uri="{BB962C8B-B14F-4D97-AF65-F5344CB8AC3E}">
        <p14:creationId xmlns:p14="http://schemas.microsoft.com/office/powerpoint/2010/main" val="2815498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Title Page/Splash Page</a:t>
            </a:r>
          </a:p>
        </p:txBody>
      </p:sp>
      <p:pic>
        <p:nvPicPr>
          <p:cNvPr id="3" name="Picture 2"/>
          <p:cNvPicPr>
            <a:picLocks noChangeAspect="1"/>
          </p:cNvPicPr>
          <p:nvPr/>
        </p:nvPicPr>
        <p:blipFill>
          <a:blip r:embed="rId2"/>
          <a:stretch>
            <a:fillRect/>
          </a:stretch>
        </p:blipFill>
        <p:spPr>
          <a:xfrm>
            <a:off x="1619859" y="1843662"/>
            <a:ext cx="8952282" cy="4579364"/>
          </a:xfrm>
          <a:prstGeom prst="rect">
            <a:avLst/>
          </a:prstGeom>
        </p:spPr>
      </p:pic>
    </p:spTree>
    <p:extLst>
      <p:ext uri="{BB962C8B-B14F-4D97-AF65-F5344CB8AC3E}">
        <p14:creationId xmlns:p14="http://schemas.microsoft.com/office/powerpoint/2010/main" val="1774673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Use Media in Scalar: Media Galleries</a:t>
            </a:r>
          </a:p>
        </p:txBody>
      </p:sp>
      <p:pic>
        <p:nvPicPr>
          <p:cNvPr id="3" name="Picture 2"/>
          <p:cNvPicPr>
            <a:picLocks noChangeAspect="1"/>
          </p:cNvPicPr>
          <p:nvPr/>
        </p:nvPicPr>
        <p:blipFill>
          <a:blip r:embed="rId2"/>
          <a:stretch>
            <a:fillRect/>
          </a:stretch>
        </p:blipFill>
        <p:spPr>
          <a:xfrm>
            <a:off x="3082638" y="1845324"/>
            <a:ext cx="6319837" cy="4759831"/>
          </a:xfrm>
          <a:prstGeom prst="rect">
            <a:avLst/>
          </a:prstGeom>
        </p:spPr>
      </p:pic>
    </p:spTree>
    <p:extLst>
      <p:ext uri="{BB962C8B-B14F-4D97-AF65-F5344CB8AC3E}">
        <p14:creationId xmlns:p14="http://schemas.microsoft.com/office/powerpoint/2010/main" val="2832779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Multimodal Publishing?</a:t>
            </a:r>
          </a:p>
        </p:txBody>
      </p:sp>
      <p:sp>
        <p:nvSpPr>
          <p:cNvPr id="3" name="Content Placeholder 2"/>
          <p:cNvSpPr>
            <a:spLocks noGrp="1"/>
          </p:cNvSpPr>
          <p:nvPr>
            <p:ph idx="1"/>
          </p:nvPr>
        </p:nvSpPr>
        <p:spPr/>
        <p:txBody>
          <a:bodyPr>
            <a:normAutofit/>
          </a:bodyPr>
          <a:lstStyle/>
          <a:p>
            <a:r>
              <a:rPr lang="en-US" dirty="0"/>
              <a:t>What do we mean by multimodal publishing?</a:t>
            </a:r>
          </a:p>
          <a:p>
            <a:pPr lvl="1"/>
            <a:r>
              <a:rPr lang="en-US" dirty="0"/>
              <a:t>Digital publications that bring together text with images, video, other media</a:t>
            </a:r>
            <a:r>
              <a:rPr lang="mr-IN" dirty="0"/>
              <a:t>…</a:t>
            </a:r>
            <a:endParaRPr lang="en-US" dirty="0"/>
          </a:p>
          <a:p>
            <a:pPr lvl="1"/>
            <a:r>
              <a:rPr lang="en-US" dirty="0"/>
              <a:t>…that provide different ways for readers to engage with or navigate the content.</a:t>
            </a:r>
          </a:p>
        </p:txBody>
      </p:sp>
      <p:sp>
        <p:nvSpPr>
          <p:cNvPr id="4" name="Rectangle 3"/>
          <p:cNvSpPr/>
          <p:nvPr/>
        </p:nvSpPr>
        <p:spPr>
          <a:xfrm>
            <a:off x="1573306" y="3467598"/>
            <a:ext cx="9628093" cy="3046988"/>
          </a:xfrm>
          <a:prstGeom prst="rect">
            <a:avLst/>
          </a:prstGeom>
        </p:spPr>
        <p:txBody>
          <a:bodyPr wrap="square">
            <a:spAutoFit/>
          </a:bodyPr>
          <a:lstStyle/>
          <a:p>
            <a:r>
              <a:rPr lang="en-US" sz="2400" i="1" dirty="0"/>
              <a:t>”Multimedia scholarship, although it encompasses many forms, might best be understood as work that refuses the print-digital binary. It is by definition beyond print, even while text often remains a crucial element of such work. It typically includes the following elements: multiple media(text, sound, image, moving images), user interactivity, a networked or database structure, nonlinear components, and a heightened attention to aspects of design, aesthetics, or form.”</a:t>
            </a:r>
          </a:p>
          <a:p>
            <a:r>
              <a:rPr lang="en-US" sz="2400" b="1" i="1" dirty="0"/>
              <a:t>McPherson and Anderson</a:t>
            </a:r>
          </a:p>
        </p:txBody>
      </p:sp>
    </p:spTree>
    <p:extLst>
      <p:ext uri="{BB962C8B-B14F-4D97-AF65-F5344CB8AC3E}">
        <p14:creationId xmlns:p14="http://schemas.microsoft.com/office/powerpoint/2010/main" val="191621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457200"/>
            <a:ext cx="7696200" cy="707886"/>
          </a:xfrm>
          <a:prstGeom prst="rect">
            <a:avLst/>
          </a:prstGeom>
          <a:noFill/>
        </p:spPr>
        <p:txBody>
          <a:bodyPr wrap="square" rtlCol="0">
            <a:spAutoFit/>
          </a:bodyPr>
          <a:lstStyle/>
          <a:p>
            <a:pPr algn="ctr"/>
            <a:r>
              <a:rPr lang="en-US" sz="4000" dirty="0"/>
              <a:t>Building a Scalar Site</a:t>
            </a:r>
          </a:p>
        </p:txBody>
      </p:sp>
      <p:sp>
        <p:nvSpPr>
          <p:cNvPr id="5" name="Content Placeholder 4"/>
          <p:cNvSpPr>
            <a:spLocks noGrp="1"/>
          </p:cNvSpPr>
          <p:nvPr>
            <p:ph idx="1"/>
          </p:nvPr>
        </p:nvSpPr>
        <p:spPr/>
        <p:txBody>
          <a:bodyPr/>
          <a:lstStyle/>
          <a:p>
            <a:r>
              <a:rPr lang="en-US" dirty="0"/>
              <a:t>Refer to mapped site from Activity 2</a:t>
            </a:r>
          </a:p>
          <a:p>
            <a:r>
              <a:rPr lang="en-US" dirty="0"/>
              <a:t>Upload sample text and images from selected digital exhibition to your Scalar site</a:t>
            </a:r>
          </a:p>
          <a:p>
            <a:r>
              <a:rPr lang="en-US" dirty="0" smtClean="0"/>
              <a:t>Create </a:t>
            </a:r>
            <a:r>
              <a:rPr lang="en-US" dirty="0"/>
              <a:t>a Page</a:t>
            </a:r>
          </a:p>
          <a:p>
            <a:pPr lvl="1"/>
            <a:r>
              <a:rPr lang="en-US" dirty="0"/>
              <a:t>Go to Dashboard</a:t>
            </a:r>
          </a:p>
          <a:p>
            <a:pPr lvl="1"/>
            <a:r>
              <a:rPr lang="en-US" dirty="0"/>
              <a:t>Click on Pages tab</a:t>
            </a:r>
          </a:p>
          <a:p>
            <a:pPr lvl="1"/>
            <a:r>
              <a:rPr lang="en-US" dirty="0"/>
              <a:t>Click on Create a </a:t>
            </a:r>
            <a:r>
              <a:rPr lang="en-US" dirty="0" smtClean="0"/>
              <a:t>Page</a:t>
            </a:r>
          </a:p>
          <a:p>
            <a:pPr lvl="1"/>
            <a:r>
              <a:rPr lang="en-US" dirty="0" smtClean="0"/>
              <a:t>Add media</a:t>
            </a:r>
            <a:endParaRPr lang="en-US" dirty="0"/>
          </a:p>
          <a:p>
            <a:r>
              <a:rPr lang="en-US" dirty="0"/>
              <a:t>Create a Path</a:t>
            </a:r>
          </a:p>
          <a:p>
            <a:endParaRPr lang="en-US" dirty="0"/>
          </a:p>
        </p:txBody>
      </p:sp>
    </p:spTree>
    <p:extLst>
      <p:ext uri="{BB962C8B-B14F-4D97-AF65-F5344CB8AC3E}">
        <p14:creationId xmlns:p14="http://schemas.microsoft.com/office/powerpoint/2010/main" val="428825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Scalar Dashboard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499443"/>
            <a:ext cx="10515600" cy="1003701"/>
          </a:xfrm>
        </p:spPr>
      </p:pic>
    </p:spTree>
    <p:extLst>
      <p:ext uri="{BB962C8B-B14F-4D97-AF65-F5344CB8AC3E}">
        <p14:creationId xmlns:p14="http://schemas.microsoft.com/office/powerpoint/2010/main" val="506985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Dashboard (“Index”)</a:t>
            </a:r>
          </a:p>
          <a:p>
            <a:r>
              <a:rPr lang="en-US" dirty="0"/>
              <a:t>Create Your Book on the My Book tab</a:t>
            </a:r>
          </a:p>
          <a:p>
            <a:r>
              <a:rPr lang="en-US" dirty="0"/>
              <a:t>Edit URL </a:t>
            </a:r>
            <a:r>
              <a:rPr lang="en-US" dirty="0" smtClean="0"/>
              <a:t>and description of site</a:t>
            </a:r>
            <a:endParaRPr lang="en-US" dirty="0"/>
          </a:p>
          <a:p>
            <a:r>
              <a:rPr lang="en-US" dirty="0" smtClean="0"/>
              <a:t>Set Scalar template for the </a:t>
            </a:r>
            <a:r>
              <a:rPr lang="en-US" dirty="0"/>
              <a:t>look of site</a:t>
            </a:r>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32</a:t>
            </a:fld>
            <a:endParaRPr lang="en-US"/>
          </a:p>
        </p:txBody>
      </p:sp>
    </p:spTree>
    <p:extLst>
      <p:ext uri="{BB962C8B-B14F-4D97-AF65-F5344CB8AC3E}">
        <p14:creationId xmlns:p14="http://schemas.microsoft.com/office/powerpoint/2010/main" val="965944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for Data</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Use </a:t>
            </a:r>
            <a:r>
              <a:rPr lang="en-US" dirty="0" smtClean="0"/>
              <a:t>your selected content from Activity 2 (in </a:t>
            </a:r>
            <a:r>
              <a:rPr lang="en-US" dirty="0"/>
              <a:t>"</a:t>
            </a:r>
            <a:r>
              <a:rPr lang="en-US" dirty="0" smtClean="0"/>
              <a:t>ScalarActivity2_SampleContent.docx“):</a:t>
            </a:r>
            <a:endParaRPr lang="en-US" dirty="0"/>
          </a:p>
          <a:p>
            <a:r>
              <a:rPr lang="en-US" dirty="0" smtClean="0"/>
              <a:t>Select the text </a:t>
            </a:r>
            <a:r>
              <a:rPr lang="en-US" dirty="0"/>
              <a:t>from Wikipedia article, "History of Science and </a:t>
            </a:r>
            <a:r>
              <a:rPr lang="en-US" dirty="0" smtClean="0"/>
              <a:t>Technology“ that you will add to your pages</a:t>
            </a:r>
            <a:endParaRPr lang="en-US" dirty="0"/>
          </a:p>
          <a:p>
            <a:r>
              <a:rPr lang="en-US" dirty="0" smtClean="0"/>
              <a:t>Find and download </a:t>
            </a:r>
            <a:r>
              <a:rPr lang="en-US" dirty="0"/>
              <a:t>videos, images, etc. from </a:t>
            </a:r>
            <a:r>
              <a:rPr lang="en-US" dirty="0" smtClean="0"/>
              <a:t>the list that you will upload to your Scalar media library</a:t>
            </a:r>
          </a:p>
          <a:p>
            <a:endParaRPr lang="en-US" dirty="0"/>
          </a:p>
        </p:txBody>
      </p:sp>
    </p:spTree>
    <p:extLst>
      <p:ext uri="{BB962C8B-B14F-4D97-AF65-F5344CB8AC3E}">
        <p14:creationId xmlns:p14="http://schemas.microsoft.com/office/powerpoint/2010/main" val="293003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 Options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172" y="1825625"/>
            <a:ext cx="4185655" cy="4351338"/>
          </a:xfrm>
        </p:spPr>
      </p:pic>
    </p:spTree>
    <p:extLst>
      <p:ext uri="{BB962C8B-B14F-4D97-AF65-F5344CB8AC3E}">
        <p14:creationId xmlns:p14="http://schemas.microsoft.com/office/powerpoint/2010/main" val="244121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a:t>Upload media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2434"/>
            <a:ext cx="10515600" cy="4037720"/>
          </a:xfrm>
        </p:spPr>
      </p:pic>
    </p:spTree>
    <p:extLst>
      <p:ext uri="{BB962C8B-B14F-4D97-AF65-F5344CB8AC3E}">
        <p14:creationId xmlns:p14="http://schemas.microsoft.com/office/powerpoint/2010/main" val="2505949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Annotating video</a:t>
            </a:r>
          </a:p>
        </p:txBody>
      </p:sp>
      <p:sp>
        <p:nvSpPr>
          <p:cNvPr id="3" name="Content Placeholder 2"/>
          <p:cNvSpPr>
            <a:spLocks noGrp="1"/>
          </p:cNvSpPr>
          <p:nvPr>
            <p:ph idx="1"/>
          </p:nvPr>
        </p:nvSpPr>
        <p:spPr/>
        <p:txBody>
          <a:bodyPr>
            <a:normAutofit/>
          </a:bodyPr>
          <a:lstStyle/>
          <a:p>
            <a:r>
              <a:rPr lang="en-US" dirty="0"/>
              <a:t>Click on Media tab</a:t>
            </a:r>
          </a:p>
          <a:p>
            <a:r>
              <a:rPr lang="en-US" dirty="0"/>
              <a:t>Click on the link to the media you want to Annotate</a:t>
            </a:r>
          </a:p>
          <a:p>
            <a:r>
              <a:rPr lang="en-US" dirty="0"/>
              <a:t>Click on the Edit Annotations button</a:t>
            </a:r>
          </a:p>
          <a:p>
            <a:r>
              <a:rPr lang="en-US" dirty="0"/>
              <a:t>Click on the plus sign underneath the box to add annotations </a:t>
            </a:r>
            <a:br>
              <a:rPr lang="en-US" dirty="0"/>
            </a:br>
            <a:r>
              <a:rPr lang="en-US" dirty="0"/>
              <a:t>Select the time markers for the beginning and end of annotation</a:t>
            </a:r>
          </a:p>
        </p:txBody>
      </p:sp>
    </p:spTree>
    <p:extLst>
      <p:ext uri="{BB962C8B-B14F-4D97-AF65-F5344CB8AC3E}">
        <p14:creationId xmlns:p14="http://schemas.microsoft.com/office/powerpoint/2010/main" val="1869260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6764"/>
            <a:ext cx="10515600" cy="3049059"/>
          </a:xfrm>
        </p:spPr>
      </p:pic>
    </p:spTree>
    <p:extLst>
      <p:ext uri="{BB962C8B-B14F-4D97-AF65-F5344CB8AC3E}">
        <p14:creationId xmlns:p14="http://schemas.microsoft.com/office/powerpoint/2010/main" val="2428641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Create Pages</a:t>
            </a:r>
          </a:p>
          <a:p>
            <a:r>
              <a:rPr lang="en-US" dirty="0"/>
              <a:t>Click on Pages tab </a:t>
            </a:r>
            <a:r>
              <a:rPr lang="en-US" dirty="0">
                <a:sym typeface="Wingdings" panose="05000000000000000000" pitchFamily="2" charset="2"/>
              </a:rPr>
              <a:t></a:t>
            </a:r>
            <a:r>
              <a:rPr lang="en-US" dirty="0"/>
              <a:t>Click on Create a Page</a:t>
            </a:r>
          </a:p>
          <a:p>
            <a:r>
              <a:rPr lang="en-US" dirty="0"/>
              <a:t>At the bottom of any page, click on New button </a:t>
            </a:r>
          </a:p>
          <a:p>
            <a:r>
              <a:rPr lang="en-US" dirty="0"/>
              <a:t>7 different layouts that feature media, embedded maps, and text + media</a:t>
            </a:r>
          </a:p>
          <a:p>
            <a:r>
              <a:rPr lang="en-US" dirty="0" smtClean="0"/>
              <a:t>To Edit Home Page: Click </a:t>
            </a:r>
            <a:r>
              <a:rPr lang="en-US" dirty="0"/>
              <a:t>on the Menu “Home” icon to get to your Home Page (‘/index’)</a:t>
            </a:r>
          </a:p>
          <a:p>
            <a:r>
              <a:rPr lang="en-US" dirty="0"/>
              <a:t>Edit Home page with Media</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38</a:t>
            </a:fld>
            <a:endParaRPr lang="en-US"/>
          </a:p>
        </p:txBody>
      </p:sp>
    </p:spTree>
    <p:extLst>
      <p:ext uri="{BB962C8B-B14F-4D97-AF65-F5344CB8AC3E}">
        <p14:creationId xmlns:p14="http://schemas.microsoft.com/office/powerpoint/2010/main" val="1940083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Your Scalar Site</a:t>
            </a:r>
          </a:p>
        </p:txBody>
      </p:sp>
      <p:sp>
        <p:nvSpPr>
          <p:cNvPr id="3" name="Content Placeholder 2"/>
          <p:cNvSpPr>
            <a:spLocks noGrp="1"/>
          </p:cNvSpPr>
          <p:nvPr>
            <p:ph idx="1"/>
          </p:nvPr>
        </p:nvSpPr>
        <p:spPr/>
        <p:txBody>
          <a:bodyPr>
            <a:normAutofit/>
          </a:bodyPr>
          <a:lstStyle/>
          <a:p>
            <a:pPr marL="0" indent="0" algn="ctr">
              <a:buNone/>
            </a:pPr>
            <a:r>
              <a:rPr lang="en-US" b="1" dirty="0"/>
              <a:t>Create a Path</a:t>
            </a:r>
          </a:p>
          <a:p>
            <a:r>
              <a:rPr lang="en-US" dirty="0"/>
              <a:t>Structure of Scalar book – like a ‘slide show’</a:t>
            </a:r>
          </a:p>
          <a:p>
            <a:r>
              <a:rPr lang="en-US" dirty="0"/>
              <a:t>Go into edit view of a page</a:t>
            </a:r>
          </a:p>
          <a:p>
            <a:r>
              <a:rPr lang="en-US" dirty="0"/>
              <a:t>Choose “Make this page into a path”</a:t>
            </a:r>
          </a:p>
          <a:p>
            <a:r>
              <a:rPr lang="en-US" dirty="0"/>
              <a:t>Can add pages, media objects, and annotations</a:t>
            </a:r>
          </a:p>
          <a:p>
            <a:endParaRPr lang="en-US" dirty="0"/>
          </a:p>
          <a:p>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39</a:t>
            </a:fld>
            <a:endParaRPr lang="en-US"/>
          </a:p>
        </p:txBody>
      </p:sp>
    </p:spTree>
    <p:extLst>
      <p:ext uri="{BB962C8B-B14F-4D97-AF65-F5344CB8AC3E}">
        <p14:creationId xmlns:p14="http://schemas.microsoft.com/office/powerpoint/2010/main" val="287564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Multi-Modal Publishing Entail?</a:t>
            </a:r>
          </a:p>
        </p:txBody>
      </p:sp>
      <p:sp>
        <p:nvSpPr>
          <p:cNvPr id="3" name="Content Placeholder 2"/>
          <p:cNvSpPr>
            <a:spLocks noGrp="1"/>
          </p:cNvSpPr>
          <p:nvPr>
            <p:ph idx="1"/>
          </p:nvPr>
        </p:nvSpPr>
        <p:spPr/>
        <p:txBody>
          <a:bodyPr/>
          <a:lstStyle/>
          <a:p>
            <a:r>
              <a:rPr lang="en-US" dirty="0"/>
              <a:t>For scholarship, it enables integration of multimedia evidence in ways not possible in print scholarship and also provides the audience with ways to engage that media.</a:t>
            </a:r>
          </a:p>
          <a:p>
            <a:r>
              <a:rPr lang="en-US" dirty="0"/>
              <a:t>Related terms: scholarly multimedia, web texts, hypertext</a:t>
            </a:r>
          </a:p>
          <a:p>
            <a:r>
              <a:rPr lang="en-US" dirty="0"/>
              <a:t>Comparative forms:  Exhibits (covered in Omeka session), Digital / critical editions</a:t>
            </a:r>
          </a:p>
          <a:p>
            <a:pPr lvl="1"/>
            <a:r>
              <a:rPr lang="en-US" dirty="0"/>
              <a:t>Also new platforms for more traditional, non multimodal publications like text-only books: Manifold, </a:t>
            </a:r>
            <a:r>
              <a:rPr lang="en-US" dirty="0" err="1"/>
              <a:t>Pressbooks</a:t>
            </a:r>
            <a:endParaRPr lang="en-US" dirty="0"/>
          </a:p>
        </p:txBody>
      </p:sp>
    </p:spTree>
    <p:extLst>
      <p:ext uri="{BB962C8B-B14F-4D97-AF65-F5344CB8AC3E}">
        <p14:creationId xmlns:p14="http://schemas.microsoft.com/office/powerpoint/2010/main" val="2937569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more in Scalar....</a:t>
            </a:r>
          </a:p>
        </p:txBody>
      </p:sp>
      <p:sp>
        <p:nvSpPr>
          <p:cNvPr id="3" name="Content Placeholder 2"/>
          <p:cNvSpPr>
            <a:spLocks noGrp="1"/>
          </p:cNvSpPr>
          <p:nvPr>
            <p:ph idx="1"/>
          </p:nvPr>
        </p:nvSpPr>
        <p:spPr/>
        <p:txBody>
          <a:bodyPr vert="horz" lIns="91440" tIns="45720" rIns="91440" bIns="45720" rtlCol="0" anchor="t">
            <a:normAutofit/>
          </a:bodyPr>
          <a:lstStyle/>
          <a:p>
            <a:pPr algn="ctr">
              <a:buNone/>
            </a:pPr>
            <a:r>
              <a:rPr lang="en-US" dirty="0"/>
              <a:t>Full Scalar documentation:</a:t>
            </a:r>
          </a:p>
          <a:p>
            <a:pPr algn="ctr">
              <a:buNone/>
            </a:pPr>
            <a:r>
              <a:rPr lang="en-US" dirty="0">
                <a:hlinkClick r:id="rId2"/>
              </a:rPr>
              <a:t>http://scalar.usc.edu/works/guide2/index</a:t>
            </a:r>
            <a:r>
              <a:rPr lang="en-US" dirty="0"/>
              <a:t> </a:t>
            </a:r>
          </a:p>
          <a:p>
            <a:pPr marL="0" indent="0">
              <a:buNone/>
            </a:pPr>
            <a:endParaRPr lang="en-US" dirty="0"/>
          </a:p>
          <a:p>
            <a:pPr algn="ctr">
              <a:buNone/>
            </a:pPr>
            <a:r>
              <a:rPr lang="en-US" dirty="0"/>
              <a:t>Support Forums: </a:t>
            </a:r>
          </a:p>
          <a:p>
            <a:pPr algn="ctr">
              <a:buNone/>
            </a:pPr>
            <a:r>
              <a:rPr lang="en-US" dirty="0">
                <a:hlinkClick r:id="rId3"/>
              </a:rPr>
              <a:t>https://scalar.usc.edu/scalar/forums/</a:t>
            </a:r>
            <a:r>
              <a:rPr lang="en-US" dirty="0"/>
              <a:t> </a:t>
            </a:r>
          </a:p>
          <a:p>
            <a:pPr marL="0" indent="0" algn="ctr">
              <a:buNone/>
            </a:pPr>
            <a:endParaRPr lang="en-US" dirty="0"/>
          </a:p>
          <a:p>
            <a:pPr marL="109220" indent="0" algn="ctr">
              <a:buNone/>
            </a:pPr>
            <a:r>
              <a:rPr lang="en-US" dirty="0"/>
              <a:t>Our Scalar user guide:</a:t>
            </a:r>
          </a:p>
          <a:p>
            <a:pPr marL="109220" indent="0" algn="ctr">
              <a:buNone/>
            </a:pPr>
            <a:r>
              <a:rPr lang="en-US" dirty="0">
                <a:hlinkClick r:id="rId4"/>
              </a:rPr>
              <a:t>http://guides.library.Illinois.edu/scalar</a:t>
            </a:r>
            <a:r>
              <a:rPr lang="en-US" dirty="0"/>
              <a:t> </a:t>
            </a:r>
          </a:p>
          <a:p>
            <a:pPr marL="0" indent="0" algn="ctr">
              <a:buNone/>
            </a:pPr>
            <a:endParaRPr lang="en-US" dirty="0"/>
          </a:p>
        </p:txBody>
      </p:sp>
      <p:sp>
        <p:nvSpPr>
          <p:cNvPr id="4" name="Slide Number Placeholder 3"/>
          <p:cNvSpPr>
            <a:spLocks noGrp="1"/>
          </p:cNvSpPr>
          <p:nvPr>
            <p:ph type="sldNum" sz="quarter" idx="12"/>
          </p:nvPr>
        </p:nvSpPr>
        <p:spPr/>
        <p:txBody>
          <a:bodyPr/>
          <a:lstStyle/>
          <a:p>
            <a:fld id="{5F8C7318-DA4F-4747-A4B0-DD20411D1689}" type="slidenum">
              <a:rPr lang="en-US" smtClean="0"/>
              <a:t>40</a:t>
            </a:fld>
            <a:endParaRPr lang="en-US"/>
          </a:p>
        </p:txBody>
      </p:sp>
    </p:spTree>
    <p:extLst>
      <p:ext uri="{BB962C8B-B14F-4D97-AF65-F5344CB8AC3E}">
        <p14:creationId xmlns:p14="http://schemas.microsoft.com/office/powerpoint/2010/main" val="1079939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a:t>
            </a:r>
          </a:p>
        </p:txBody>
      </p:sp>
      <p:sp>
        <p:nvSpPr>
          <p:cNvPr id="3" name="Content Placeholder 2"/>
          <p:cNvSpPr>
            <a:spLocks noGrp="1"/>
          </p:cNvSpPr>
          <p:nvPr>
            <p:ph idx="1"/>
          </p:nvPr>
        </p:nvSpPr>
        <p:spPr/>
        <p:txBody>
          <a:bodyPr>
            <a:normAutofit lnSpcReduction="10000"/>
          </a:bodyPr>
          <a:lstStyle/>
          <a:p>
            <a:r>
              <a:rPr lang="en-US" dirty="0"/>
              <a:t>Lingering questions? What did you takeaway from this experience? </a:t>
            </a:r>
          </a:p>
          <a:p>
            <a:endParaRPr lang="en-US" dirty="0" smtClean="0"/>
          </a:p>
          <a:p>
            <a:r>
              <a:rPr lang="en-US" dirty="0"/>
              <a:t>How does Scalar’s strengths and weaknesses compare to any other web publishing tools you may have used before?</a:t>
            </a:r>
          </a:p>
          <a:p>
            <a:pPr marL="0" indent="0">
              <a:buNone/>
            </a:pPr>
            <a:endParaRPr lang="en-US" dirty="0"/>
          </a:p>
          <a:p>
            <a:r>
              <a:rPr lang="en-US" dirty="0"/>
              <a:t>What were the challenges with Scalar specifically, and what might be challenges with multimodal publishing projects in general</a:t>
            </a:r>
            <a:r>
              <a:rPr lang="en-US" dirty="0" smtClean="0"/>
              <a:t>?</a:t>
            </a:r>
            <a:br>
              <a:rPr lang="en-US" dirty="0" smtClean="0"/>
            </a:br>
            <a:endParaRPr lang="en-US" dirty="0" smtClean="0"/>
          </a:p>
          <a:p>
            <a:r>
              <a:rPr lang="en-US" dirty="0" smtClean="0"/>
              <a:t>How </a:t>
            </a:r>
            <a:r>
              <a:rPr lang="en-US" dirty="0"/>
              <a:t>do you see yourself using this in your work/with students and faculty/as a library service</a:t>
            </a:r>
            <a:r>
              <a:rPr lang="en-US" dirty="0" smtClean="0"/>
              <a:t>?</a:t>
            </a:r>
            <a:endParaRPr lang="en-US" dirty="0"/>
          </a:p>
          <a:p>
            <a:endParaRPr lang="en-US" dirty="0"/>
          </a:p>
        </p:txBody>
      </p:sp>
    </p:spTree>
    <p:extLst>
      <p:ext uri="{BB962C8B-B14F-4D97-AF65-F5344CB8AC3E}">
        <p14:creationId xmlns:p14="http://schemas.microsoft.com/office/powerpoint/2010/main" val="2480262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and Common Platforms</a:t>
            </a:r>
          </a:p>
        </p:txBody>
      </p:sp>
      <p:sp>
        <p:nvSpPr>
          <p:cNvPr id="3" name="Content Placeholder 2"/>
          <p:cNvSpPr>
            <a:spLocks noGrp="1"/>
          </p:cNvSpPr>
          <p:nvPr>
            <p:ph idx="1"/>
          </p:nvPr>
        </p:nvSpPr>
        <p:spPr/>
        <p:txBody>
          <a:bodyPr/>
          <a:lstStyle/>
          <a:p>
            <a:r>
              <a:rPr lang="en-US" dirty="0"/>
              <a:t>Vectors -- &gt; Scalar</a:t>
            </a:r>
          </a:p>
          <a:p>
            <a:r>
              <a:rPr lang="en-US" dirty="0"/>
              <a:t>WordPress</a:t>
            </a:r>
          </a:p>
          <a:p>
            <a:r>
              <a:rPr lang="en-US" dirty="0"/>
              <a:t>Drupal / HTML Hand Coding</a:t>
            </a:r>
          </a:p>
          <a:p>
            <a:r>
              <a:rPr lang="en-US" dirty="0"/>
              <a:t>Fulcrum</a:t>
            </a:r>
          </a:p>
          <a:p>
            <a:r>
              <a:rPr lang="en-US" dirty="0"/>
              <a:t>Upcoming: Vega</a:t>
            </a:r>
          </a:p>
        </p:txBody>
      </p:sp>
    </p:spTree>
    <p:extLst>
      <p:ext uri="{BB962C8B-B14F-4D97-AF65-F5344CB8AC3E}">
        <p14:creationId xmlns:p14="http://schemas.microsoft.com/office/powerpoint/2010/main" val="1975966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Site Analysis</a:t>
            </a:r>
          </a:p>
        </p:txBody>
      </p:sp>
      <p:sp>
        <p:nvSpPr>
          <p:cNvPr id="3" name="Content Placeholder 2"/>
          <p:cNvSpPr>
            <a:spLocks noGrp="1"/>
          </p:cNvSpPr>
          <p:nvPr>
            <p:ph idx="1"/>
          </p:nvPr>
        </p:nvSpPr>
        <p:spPr/>
        <p:txBody>
          <a:bodyPr/>
          <a:lstStyle/>
          <a:p>
            <a:r>
              <a:rPr lang="en-US" dirty="0"/>
              <a:t>In groups of 2-3, look at the two multimodal publications assigned to your group.</a:t>
            </a:r>
          </a:p>
          <a:p>
            <a:r>
              <a:rPr lang="en-US" dirty="0"/>
              <a:t>Identify common features and structures, and issues that you think might be common concerns (in terms of process, information organization, social and legal concerns, technical requirements) with the two different sites. </a:t>
            </a:r>
          </a:p>
          <a:p>
            <a:r>
              <a:rPr lang="en-US" dirty="0"/>
              <a:t>Also identify some areas where the two sites diverge in these areas.</a:t>
            </a:r>
          </a:p>
          <a:p>
            <a:endParaRPr lang="en-US" dirty="0"/>
          </a:p>
        </p:txBody>
      </p:sp>
    </p:spTree>
    <p:extLst>
      <p:ext uri="{BB962C8B-B14F-4D97-AF65-F5344CB8AC3E}">
        <p14:creationId xmlns:p14="http://schemas.microsoft.com/office/powerpoint/2010/main" val="965769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Copyright</a:t>
            </a:r>
          </a:p>
        </p:txBody>
      </p:sp>
      <p:sp>
        <p:nvSpPr>
          <p:cNvPr id="3" name="Content Placeholder 2"/>
          <p:cNvSpPr>
            <a:spLocks noGrp="1"/>
          </p:cNvSpPr>
          <p:nvPr>
            <p:ph idx="1"/>
          </p:nvPr>
        </p:nvSpPr>
        <p:spPr/>
        <p:txBody>
          <a:bodyPr>
            <a:normAutofit fontScale="92500" lnSpcReduction="20000"/>
          </a:bodyPr>
          <a:lstStyle/>
          <a:p>
            <a:r>
              <a:rPr lang="en-US" dirty="0"/>
              <a:t>Use of in-copyright media (which will include most video/audio media) can pose difficult fair use questions, but there are a number of “best practices” documents available that point to an emerging consensus.</a:t>
            </a:r>
          </a:p>
          <a:p>
            <a:pPr lvl="1"/>
            <a:r>
              <a:rPr lang="en-US" dirty="0">
                <a:hlinkClick r:id="rId2"/>
              </a:rPr>
              <a:t>Statement of the Fair Use of Images for Teaching, Research, and Study by the Visual Resources Association</a:t>
            </a:r>
            <a:r>
              <a:rPr lang="en-US" dirty="0"/>
              <a:t> </a:t>
            </a:r>
          </a:p>
          <a:p>
            <a:pPr lvl="1"/>
            <a:r>
              <a:rPr lang="en-US" dirty="0">
                <a:hlinkClick r:id="rId3"/>
              </a:rPr>
              <a:t>Code of Best Practices in the Fair Use for Visual Arts</a:t>
            </a:r>
            <a:r>
              <a:rPr lang="en-US" dirty="0"/>
              <a:t> </a:t>
            </a:r>
          </a:p>
          <a:p>
            <a:r>
              <a:rPr lang="en-US" dirty="0"/>
              <a:t>Key theme in best practice: use of in copyright works should not be “merely illustrative”; they should be important to the argument (have specific accompanying critical commentary of the specific media or otherwise be clearly necessary to the purpose). “Merely illustrative” = decorative, or easily interchangeable (do I need this specific picture of a dog, or would any dog do?).</a:t>
            </a:r>
          </a:p>
          <a:p>
            <a:r>
              <a:rPr lang="en-US" dirty="0">
                <a:hlinkClick r:id="rId4"/>
              </a:rPr>
              <a:t>Columbia Fair Use Checklist</a:t>
            </a:r>
            <a:r>
              <a:rPr lang="en-US" dirty="0"/>
              <a:t> </a:t>
            </a:r>
          </a:p>
        </p:txBody>
      </p:sp>
    </p:spTree>
    <p:extLst>
      <p:ext uri="{BB962C8B-B14F-4D97-AF65-F5344CB8AC3E}">
        <p14:creationId xmlns:p14="http://schemas.microsoft.com/office/powerpoint/2010/main" val="3708674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Discovery of Media Content</a:t>
            </a:r>
          </a:p>
        </p:txBody>
      </p:sp>
      <p:sp>
        <p:nvSpPr>
          <p:cNvPr id="3" name="Content Placeholder 2"/>
          <p:cNvSpPr>
            <a:spLocks noGrp="1"/>
          </p:cNvSpPr>
          <p:nvPr>
            <p:ph idx="1"/>
          </p:nvPr>
        </p:nvSpPr>
        <p:spPr/>
        <p:txBody>
          <a:bodyPr/>
          <a:lstStyle/>
          <a:p>
            <a:r>
              <a:rPr lang="en-US" dirty="0"/>
              <a:t>Where is it?</a:t>
            </a:r>
          </a:p>
          <a:p>
            <a:pPr lvl="1"/>
            <a:r>
              <a:rPr lang="en-US" dirty="0"/>
              <a:t>DPLA, digital repositories, born-digital material online, analog material that needs to be digitized… Any given project may need to draw from multiple sources.</a:t>
            </a:r>
          </a:p>
          <a:p>
            <a:r>
              <a:rPr lang="en-US" dirty="0"/>
              <a:t>What is the quality of the available digital versions? </a:t>
            </a:r>
          </a:p>
          <a:p>
            <a:pPr lvl="1"/>
            <a:r>
              <a:rPr lang="en-US" dirty="0"/>
              <a:t>The more scholarly and final the expected product (vs. say classroom examples that are not made public), the more likely you need high quality digital versions.</a:t>
            </a:r>
          </a:p>
        </p:txBody>
      </p:sp>
    </p:spTree>
    <p:extLst>
      <p:ext uri="{BB962C8B-B14F-4D97-AF65-F5344CB8AC3E}">
        <p14:creationId xmlns:p14="http://schemas.microsoft.com/office/powerpoint/2010/main" val="3041322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Concerns for Multimodal Publishing: Metadata, Data Curation, File Management</a:t>
            </a:r>
          </a:p>
        </p:txBody>
      </p:sp>
      <p:sp>
        <p:nvSpPr>
          <p:cNvPr id="3" name="Content Placeholder 2"/>
          <p:cNvSpPr>
            <a:spLocks noGrp="1"/>
          </p:cNvSpPr>
          <p:nvPr>
            <p:ph idx="1"/>
          </p:nvPr>
        </p:nvSpPr>
        <p:spPr/>
        <p:txBody>
          <a:bodyPr/>
          <a:lstStyle/>
          <a:p>
            <a:r>
              <a:rPr lang="en-US" dirty="0"/>
              <a:t>What is the quality of the metadata of the digital media you have? Does it need remediation or enhancement?</a:t>
            </a:r>
          </a:p>
          <a:p>
            <a:r>
              <a:rPr lang="en-US" dirty="0"/>
              <a:t>How are you tracking your metadata and what level of metadata description do you need in the publication itself?</a:t>
            </a:r>
          </a:p>
          <a:p>
            <a:r>
              <a:rPr lang="en-US" dirty="0"/>
              <a:t>How are you storing your files? Are you following file name conventions? </a:t>
            </a:r>
          </a:p>
          <a:p>
            <a:pPr lvl="1"/>
            <a:r>
              <a:rPr lang="en-US" dirty="0"/>
              <a:t>Use of spaces and special characters in file names can cause buggy behavior in many digital systems, including Scalar!</a:t>
            </a:r>
          </a:p>
        </p:txBody>
      </p:sp>
    </p:spTree>
    <p:extLst>
      <p:ext uri="{BB962C8B-B14F-4D97-AF65-F5344CB8AC3E}">
        <p14:creationId xmlns:p14="http://schemas.microsoft.com/office/powerpoint/2010/main" val="1922764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1677</Words>
  <Application>Microsoft Office PowerPoint</Application>
  <PresentationFormat>Widescreen</PresentationFormat>
  <Paragraphs>177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Mangal</vt:lpstr>
      <vt:lpstr>Wingdings</vt:lpstr>
      <vt:lpstr>Office Theme</vt:lpstr>
      <vt:lpstr>Account Set Up</vt:lpstr>
      <vt:lpstr>Multimodal Publishing with Scalar: Part 1</vt:lpstr>
      <vt:lpstr>What is Multimodal Publishing?</vt:lpstr>
      <vt:lpstr>What Does Multi-Modal Publishing Entail?</vt:lpstr>
      <vt:lpstr>History and Common Platforms</vt:lpstr>
      <vt:lpstr>Activity 1: Site Analysis</vt:lpstr>
      <vt:lpstr>Core Concerns for Multimodal Publishing: Copyright</vt:lpstr>
      <vt:lpstr>Core Concerns for Multimodal Publishing: Discovery of Media Content</vt:lpstr>
      <vt:lpstr>Core Concerns for Multimodal Publishing: Metadata, Data Curation, File Management</vt:lpstr>
      <vt:lpstr>Core Concerns for Multimodal Publishing: Writing Process</vt:lpstr>
      <vt:lpstr>Core Concerns for Multimodal Publishing: Varying Degrees of Technical Difficulty</vt:lpstr>
      <vt:lpstr>Core Concerns for Multimodal Publishing: Sustainability</vt:lpstr>
      <vt:lpstr>Intro to Activity 2: Strengths of Scalar</vt:lpstr>
      <vt:lpstr>Activity 2: Map Out a Multimodal Site for Scalar</vt:lpstr>
      <vt:lpstr>Activity 2: Examples (Yours need not be this tidy!)</vt:lpstr>
      <vt:lpstr>Discuss….</vt:lpstr>
      <vt:lpstr>Break!</vt:lpstr>
      <vt:lpstr>Multimodal Publishing with  Scalar: Part 2</vt:lpstr>
      <vt:lpstr>Scalar:  What Is It?</vt:lpstr>
      <vt:lpstr>Structure of a Scalar site</vt:lpstr>
      <vt:lpstr>Mapping = Site Planning</vt:lpstr>
      <vt:lpstr>Productive workflow in Scalar?</vt:lpstr>
      <vt:lpstr>Ways to Use Media In Scalar: Commentary/Critique</vt:lpstr>
      <vt:lpstr>Ways to Use Media In Scalar: Include the Original Text</vt:lpstr>
      <vt:lpstr>Ways to Use Media In Scalar: Annotation</vt:lpstr>
      <vt:lpstr>Ways to Use Media In Scalar: Illustration</vt:lpstr>
      <vt:lpstr>Ways to Use Media In Scalar: Background</vt:lpstr>
      <vt:lpstr>Ways to Use Media In Scalar: Title Page/Splash Page</vt:lpstr>
      <vt:lpstr>Ways to Use Media in Scalar: Media Galleries</vt:lpstr>
      <vt:lpstr>PowerPoint Presentation</vt:lpstr>
      <vt:lpstr>Scalar Dashboard</vt:lpstr>
      <vt:lpstr>Build Your Scalar Site</vt:lpstr>
      <vt:lpstr>Source for Data</vt:lpstr>
      <vt:lpstr>Media Options</vt:lpstr>
      <vt:lpstr> Upload media</vt:lpstr>
      <vt:lpstr>Annotating video</vt:lpstr>
      <vt:lpstr>Create a Page</vt:lpstr>
      <vt:lpstr>Build Your Scalar Site</vt:lpstr>
      <vt:lpstr>Build Your Scalar Site</vt:lpstr>
      <vt:lpstr>Explore more in Scalar....</vt:lpstr>
      <vt:lpstr>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Publishing with Scalar</dc:title>
  <dc:creator>Tracy, Daniel</dc:creator>
  <cp:lastModifiedBy>Tracy, Daniel</cp:lastModifiedBy>
  <cp:revision>37</cp:revision>
  <dcterms:created xsi:type="dcterms:W3CDTF">2017-05-12T13:53:15Z</dcterms:created>
  <dcterms:modified xsi:type="dcterms:W3CDTF">2018-01-10T18:28:35Z</dcterms:modified>
</cp:coreProperties>
</file>